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 id="282" r:id="rId46"/>
    <p:sldId id="283" r:id="rId47"/>
    <p:sldId id="284" r:id="rId48"/>
    <p:sldId id="285" r:id="rId49"/>
    <p:sldId id="286" r:id="rId50"/>
    <p:sldId id="287" r:id="rId51"/>
    <p:sldId id="288" r:id="rId52"/>
    <p:sldId id="289" r:id="rId53"/>
    <p:sldId id="290" r:id="rId54"/>
    <p:sldId id="291" r:id="rId55"/>
    <p:sldId id="292" r:id="rId56"/>
    <p:sldId id="293" r:id="rId57"/>
    <p:sldId id="294" r:id="rId58"/>
    <p:sldId id="295" r:id="rId59"/>
    <p:sldId id="296" r:id="rId60"/>
    <p:sldId id="297" r:id="rId61"/>
    <p:sldId id="298" r:id="rId62"/>
    <p:sldId id="299" r:id="rId63"/>
    <p:sldId id="300" r:id="rId64"/>
    <p:sldId id="301" r:id="rId65"/>
    <p:sldId id="302" r:id="rId66"/>
    <p:sldId id="303" r:id="rId67"/>
    <p:sldId id="304" r:id="rId68"/>
    <p:sldId id="305" r:id="rId69"/>
    <p:sldId id="306" r:id="rId70"/>
    <p:sldId id="307" r:id="rId71"/>
    <p:sldId id="308" r:id="rId72"/>
    <p:sldId id="309" r:id="rId73"/>
    <p:sldId id="310" r:id="rId74"/>
    <p:sldId id="311" r:id="rId75"/>
    <p:sldId id="312" r:id="rId76"/>
    <p:sldId id="313" r:id="rId77"/>
    <p:sldId id="314" r:id="rId78"/>
    <p:sldId id="315" r:id="rId79"/>
    <p:sldId id="316" r:id="rId80"/>
    <p:sldId id="317" r:id="rId81"/>
    <p:sldId id="318" r:id="rId82"/>
    <p:sldId id="319" r:id="rId83"/>
    <p:sldId id="320" r:id="rId84"/>
    <p:sldId id="321" r:id="rId85"/>
    <p:sldId id="322" r:id="rId86"/>
    <p:sldId id="323" r:id="rId87"/>
    <p:sldId id="324" r:id="rId88"/>
    <p:sldId id="325" r:id="rId89"/>
    <p:sldId id="326" r:id="rId90"/>
    <p:sldId id="327" r:id="rId91"/>
    <p:sldId id="328" r:id="rId92"/>
    <p:sldId id="329" r:id="rId93"/>
    <p:sldId id="330" r:id="rId94"/>
    <p:sldId id="331" r:id="rId95"/>
    <p:sldId id="332" r:id="rId96"/>
    <p:sldId id="333" r:id="rId97"/>
    <p:sldId id="334" r:id="rId98"/>
    <p:sldId id="335" r:id="rId99"/>
    <p:sldId id="336" r:id="rId100"/>
    <p:sldId id="337" r:id="rId101"/>
    <p:sldId id="338" r:id="rId102"/>
    <p:sldId id="339" r:id="rId103"/>
    <p:sldId id="340" r:id="rId104"/>
    <p:sldId id="341" r:id="rId105"/>
    <p:sldId id="342" r:id="rId106"/>
    <p:sldId id="343" r:id="rId107"/>
    <p:sldId id="344" r:id="rId108"/>
    <p:sldId id="345" r:id="rId109"/>
    <p:sldId id="346" r:id="rId110"/>
    <p:sldId id="347" r:id="rId111"/>
    <p:sldId id="348" r:id="rId112"/>
    <p:sldId id="349" r:id="rId113"/>
    <p:sldId id="350" r:id="rId114"/>
    <p:sldId id="351" r:id="rId115"/>
    <p:sldId id="352" r:id="rId116"/>
    <p:sldId id="353" r:id="rId117"/>
    <p:sldId id="354" r:id="rId118"/>
    <p:sldId id="355" r:id="rId119"/>
    <p:sldId id="356" r:id="rId120"/>
    <p:sldId id="357" r:id="rId121"/>
    <p:sldId id="358" r:id="rId122"/>
    <p:sldId id="359" r:id="rId123"/>
    <p:sldId id="360" r:id="rId124"/>
    <p:sldId id="361" r:id="rId125"/>
    <p:sldId id="362" r:id="rId126"/>
    <p:sldId id="363" r:id="rId127"/>
    <p:sldId id="364" r:id="rId128"/>
    <p:sldId id="365" r:id="rId129"/>
    <p:sldId id="366" r:id="rId130"/>
    <p:sldId id="367" r:id="rId131"/>
    <p:sldId id="368" r:id="rId132"/>
    <p:sldId id="369" r:id="rId133"/>
    <p:sldId id="370" r:id="rId134"/>
    <p:sldId id="371" r:id="rId135"/>
    <p:sldId id="372" r:id="rId136"/>
    <p:sldId id="373" r:id="rId137"/>
    <p:sldId id="374" r:id="rId138"/>
    <p:sldId id="375" r:id="rId139"/>
    <p:sldId id="376" r:id="rId140"/>
    <p:sldId id="377" r:id="rId141"/>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Sanchez" charset="1" panose="02000000000000000000"/>
      <p:regular r:id="rId10"/>
    </p:embeddedFont>
    <p:embeddedFont>
      <p:font typeface="Sanchez Italics" charset="1" panose="00000000000000000000"/>
      <p:regular r:id="rId11"/>
    </p:embeddedFont>
    <p:embeddedFont>
      <p:font typeface="League Spartan" charset="1" panose="00000800000000000000"/>
      <p:regular r:id="rId12"/>
    </p:embeddedFont>
    <p:embeddedFont>
      <p:font typeface="Telegraf" charset="1" panose="00000500000000000000"/>
      <p:regular r:id="rId13"/>
    </p:embeddedFont>
    <p:embeddedFont>
      <p:font typeface="Telegraf Bold" charset="1" panose="00000800000000000000"/>
      <p:regular r:id="rId14"/>
    </p:embeddedFont>
    <p:embeddedFont>
      <p:font typeface="Barlow Condensed Bold" charset="1" panose="00000706000000000000"/>
      <p:regular r:id="rId15"/>
    </p:embeddedFont>
    <p:embeddedFont>
      <p:font typeface="Barlow Condensed Bold Bold" charset="1" panose="00000A06000000000000"/>
      <p:regular r:id="rId16"/>
    </p:embeddedFont>
    <p:embeddedFont>
      <p:font typeface="Barlow Condensed Bold Italics" charset="1" panose="00000706000000000000"/>
      <p:regular r:id="rId17"/>
    </p:embeddedFont>
    <p:embeddedFont>
      <p:font typeface="Barlow Condensed Bold Bold Italics" charset="1" panose="00000A06000000000000"/>
      <p:regular r:id="rId18"/>
    </p:embeddedFont>
    <p:embeddedFont>
      <p:font typeface="Organic" charset="1" panose="000000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00" Target="slides/slide81.xml" Type="http://schemas.openxmlformats.org/officeDocument/2006/relationships/slide"/><Relationship Id="rId101" Target="slides/slide82.xml" Type="http://schemas.openxmlformats.org/officeDocument/2006/relationships/slide"/><Relationship Id="rId102" Target="slides/slide83.xml" Type="http://schemas.openxmlformats.org/officeDocument/2006/relationships/slide"/><Relationship Id="rId103" Target="slides/slide84.xml" Type="http://schemas.openxmlformats.org/officeDocument/2006/relationships/slide"/><Relationship Id="rId104" Target="slides/slide85.xml" Type="http://schemas.openxmlformats.org/officeDocument/2006/relationships/slide"/><Relationship Id="rId105" Target="slides/slide86.xml" Type="http://schemas.openxmlformats.org/officeDocument/2006/relationships/slide"/><Relationship Id="rId106" Target="slides/slide87.xml" Type="http://schemas.openxmlformats.org/officeDocument/2006/relationships/slide"/><Relationship Id="rId107" Target="slides/slide88.xml" Type="http://schemas.openxmlformats.org/officeDocument/2006/relationships/slide"/><Relationship Id="rId108" Target="slides/slide89.xml" Type="http://schemas.openxmlformats.org/officeDocument/2006/relationships/slide"/><Relationship Id="rId109" Target="slides/slide90.xml" Type="http://schemas.openxmlformats.org/officeDocument/2006/relationships/slide"/><Relationship Id="rId11" Target="fonts/font11.fntdata" Type="http://schemas.openxmlformats.org/officeDocument/2006/relationships/font"/><Relationship Id="rId110" Target="slides/slide91.xml" Type="http://schemas.openxmlformats.org/officeDocument/2006/relationships/slide"/><Relationship Id="rId111" Target="slides/slide92.xml" Type="http://schemas.openxmlformats.org/officeDocument/2006/relationships/slide"/><Relationship Id="rId112" Target="slides/slide93.xml" Type="http://schemas.openxmlformats.org/officeDocument/2006/relationships/slide"/><Relationship Id="rId113" Target="slides/slide94.xml" Type="http://schemas.openxmlformats.org/officeDocument/2006/relationships/slide"/><Relationship Id="rId114" Target="slides/slide95.xml" Type="http://schemas.openxmlformats.org/officeDocument/2006/relationships/slide"/><Relationship Id="rId115" Target="slides/slide96.xml" Type="http://schemas.openxmlformats.org/officeDocument/2006/relationships/slide"/><Relationship Id="rId116" Target="slides/slide97.xml" Type="http://schemas.openxmlformats.org/officeDocument/2006/relationships/slide"/><Relationship Id="rId117" Target="slides/slide98.xml" Type="http://schemas.openxmlformats.org/officeDocument/2006/relationships/slide"/><Relationship Id="rId118" Target="slides/slide99.xml" Type="http://schemas.openxmlformats.org/officeDocument/2006/relationships/slide"/><Relationship Id="rId119" Target="slides/slide100.xml" Type="http://schemas.openxmlformats.org/officeDocument/2006/relationships/slide"/><Relationship Id="rId12" Target="fonts/font12.fntdata" Type="http://schemas.openxmlformats.org/officeDocument/2006/relationships/font"/><Relationship Id="rId120" Target="slides/slide101.xml" Type="http://schemas.openxmlformats.org/officeDocument/2006/relationships/slide"/><Relationship Id="rId121" Target="slides/slide102.xml" Type="http://schemas.openxmlformats.org/officeDocument/2006/relationships/slide"/><Relationship Id="rId122" Target="slides/slide103.xml" Type="http://schemas.openxmlformats.org/officeDocument/2006/relationships/slide"/><Relationship Id="rId123" Target="slides/slide104.xml" Type="http://schemas.openxmlformats.org/officeDocument/2006/relationships/slide"/><Relationship Id="rId124" Target="slides/slide105.xml" Type="http://schemas.openxmlformats.org/officeDocument/2006/relationships/slide"/><Relationship Id="rId125" Target="slides/slide106.xml" Type="http://schemas.openxmlformats.org/officeDocument/2006/relationships/slide"/><Relationship Id="rId126" Target="slides/slide107.xml" Type="http://schemas.openxmlformats.org/officeDocument/2006/relationships/slide"/><Relationship Id="rId127" Target="slides/slide108.xml" Type="http://schemas.openxmlformats.org/officeDocument/2006/relationships/slide"/><Relationship Id="rId128" Target="slides/slide109.xml" Type="http://schemas.openxmlformats.org/officeDocument/2006/relationships/slide"/><Relationship Id="rId129" Target="slides/slide110.xml" Type="http://schemas.openxmlformats.org/officeDocument/2006/relationships/slide"/><Relationship Id="rId13" Target="fonts/font13.fntdata" Type="http://schemas.openxmlformats.org/officeDocument/2006/relationships/font"/><Relationship Id="rId130" Target="slides/slide111.xml" Type="http://schemas.openxmlformats.org/officeDocument/2006/relationships/slide"/><Relationship Id="rId131" Target="slides/slide112.xml" Type="http://schemas.openxmlformats.org/officeDocument/2006/relationships/slide"/><Relationship Id="rId132" Target="slides/slide113.xml" Type="http://schemas.openxmlformats.org/officeDocument/2006/relationships/slide"/><Relationship Id="rId133" Target="slides/slide114.xml" Type="http://schemas.openxmlformats.org/officeDocument/2006/relationships/slide"/><Relationship Id="rId134" Target="slides/slide115.xml" Type="http://schemas.openxmlformats.org/officeDocument/2006/relationships/slide"/><Relationship Id="rId135" Target="slides/slide116.xml" Type="http://schemas.openxmlformats.org/officeDocument/2006/relationships/slide"/><Relationship Id="rId136" Target="slides/slide117.xml" Type="http://schemas.openxmlformats.org/officeDocument/2006/relationships/slide"/><Relationship Id="rId137" Target="slides/slide118.xml" Type="http://schemas.openxmlformats.org/officeDocument/2006/relationships/slide"/><Relationship Id="rId138" Target="slides/slide119.xml" Type="http://schemas.openxmlformats.org/officeDocument/2006/relationships/slide"/><Relationship Id="rId139" Target="slides/slide120.xml" Type="http://schemas.openxmlformats.org/officeDocument/2006/relationships/slide"/><Relationship Id="rId14" Target="fonts/font14.fntdata" Type="http://schemas.openxmlformats.org/officeDocument/2006/relationships/font"/><Relationship Id="rId140" Target="slides/slide121.xml" Type="http://schemas.openxmlformats.org/officeDocument/2006/relationships/slide"/><Relationship Id="rId141" Target="slides/slide122.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slides/slide1.xml" Type="http://schemas.openxmlformats.org/officeDocument/2006/relationships/slide"/><Relationship Id="rId21" Target="slides/slide2.xml" Type="http://schemas.openxmlformats.org/officeDocument/2006/relationships/slide"/><Relationship Id="rId22" Target="slides/slide3.xml" Type="http://schemas.openxmlformats.org/officeDocument/2006/relationships/slide"/><Relationship Id="rId23" Target="slides/slide4.xml" Type="http://schemas.openxmlformats.org/officeDocument/2006/relationships/slide"/><Relationship Id="rId24" Target="slides/slide5.xml" Type="http://schemas.openxmlformats.org/officeDocument/2006/relationships/slide"/><Relationship Id="rId25" Target="slides/slide6.xml" Type="http://schemas.openxmlformats.org/officeDocument/2006/relationships/slide"/><Relationship Id="rId26" Target="slides/slide7.xml" Type="http://schemas.openxmlformats.org/officeDocument/2006/relationships/slide"/><Relationship Id="rId27" Target="slides/slide8.xml" Type="http://schemas.openxmlformats.org/officeDocument/2006/relationships/slide"/><Relationship Id="rId28" Target="slides/slide9.xml" Type="http://schemas.openxmlformats.org/officeDocument/2006/relationships/slide"/><Relationship Id="rId29" Target="slides/slide10.xml" Type="http://schemas.openxmlformats.org/officeDocument/2006/relationships/slide"/><Relationship Id="rId3" Target="viewProps.xml" Type="http://schemas.openxmlformats.org/officeDocument/2006/relationships/viewProps"/><Relationship Id="rId30" Target="slides/slide11.xml" Type="http://schemas.openxmlformats.org/officeDocument/2006/relationships/slide"/><Relationship Id="rId31" Target="slides/slide12.xml" Type="http://schemas.openxmlformats.org/officeDocument/2006/relationships/slide"/><Relationship Id="rId32" Target="slides/slide13.xml" Type="http://schemas.openxmlformats.org/officeDocument/2006/relationships/slide"/><Relationship Id="rId33" Target="slides/slide14.xml" Type="http://schemas.openxmlformats.org/officeDocument/2006/relationships/slide"/><Relationship Id="rId34" Target="slides/slide15.xml" Type="http://schemas.openxmlformats.org/officeDocument/2006/relationships/slide"/><Relationship Id="rId35" Target="slides/slide16.xml" Type="http://schemas.openxmlformats.org/officeDocument/2006/relationships/slide"/><Relationship Id="rId36" Target="slides/slide17.xml" Type="http://schemas.openxmlformats.org/officeDocument/2006/relationships/slide"/><Relationship Id="rId37" Target="slides/slide18.xml" Type="http://schemas.openxmlformats.org/officeDocument/2006/relationships/slide"/><Relationship Id="rId38" Target="slides/slide19.xml" Type="http://schemas.openxmlformats.org/officeDocument/2006/relationships/slide"/><Relationship Id="rId39" Target="slides/slide20.xml" Type="http://schemas.openxmlformats.org/officeDocument/2006/relationships/slide"/><Relationship Id="rId4" Target="theme/theme1.xml" Type="http://schemas.openxmlformats.org/officeDocument/2006/relationships/theme"/><Relationship Id="rId40" Target="slides/slide21.xml" Type="http://schemas.openxmlformats.org/officeDocument/2006/relationships/slide"/><Relationship Id="rId41" Target="slides/slide22.xml" Type="http://schemas.openxmlformats.org/officeDocument/2006/relationships/slide"/><Relationship Id="rId42" Target="slides/slide23.xml" Type="http://schemas.openxmlformats.org/officeDocument/2006/relationships/slide"/><Relationship Id="rId43" Target="slides/slide24.xml" Type="http://schemas.openxmlformats.org/officeDocument/2006/relationships/slide"/><Relationship Id="rId44" Target="slides/slide25.xml" Type="http://schemas.openxmlformats.org/officeDocument/2006/relationships/slide"/><Relationship Id="rId45" Target="slides/slide26.xml" Type="http://schemas.openxmlformats.org/officeDocument/2006/relationships/slide"/><Relationship Id="rId46" Target="slides/slide27.xml" Type="http://schemas.openxmlformats.org/officeDocument/2006/relationships/slide"/><Relationship Id="rId47" Target="slides/slide28.xml" Type="http://schemas.openxmlformats.org/officeDocument/2006/relationships/slide"/><Relationship Id="rId48" Target="slides/slide29.xml" Type="http://schemas.openxmlformats.org/officeDocument/2006/relationships/slide"/><Relationship Id="rId49" Target="slides/slide30.xml" Type="http://schemas.openxmlformats.org/officeDocument/2006/relationships/slide"/><Relationship Id="rId5" Target="tableStyles.xml" Type="http://schemas.openxmlformats.org/officeDocument/2006/relationships/tableStyles"/><Relationship Id="rId50" Target="slides/slide31.xml" Type="http://schemas.openxmlformats.org/officeDocument/2006/relationships/slide"/><Relationship Id="rId51" Target="slides/slide32.xml" Type="http://schemas.openxmlformats.org/officeDocument/2006/relationships/slide"/><Relationship Id="rId52" Target="slides/slide33.xml" Type="http://schemas.openxmlformats.org/officeDocument/2006/relationships/slide"/><Relationship Id="rId53" Target="slides/slide34.xml" Type="http://schemas.openxmlformats.org/officeDocument/2006/relationships/slide"/><Relationship Id="rId54" Target="slides/slide35.xml" Type="http://schemas.openxmlformats.org/officeDocument/2006/relationships/slide"/><Relationship Id="rId55" Target="slides/slide36.xml" Type="http://schemas.openxmlformats.org/officeDocument/2006/relationships/slide"/><Relationship Id="rId56" Target="slides/slide37.xml" Type="http://schemas.openxmlformats.org/officeDocument/2006/relationships/slide"/><Relationship Id="rId57" Target="slides/slide38.xml" Type="http://schemas.openxmlformats.org/officeDocument/2006/relationships/slide"/><Relationship Id="rId58" Target="slides/slide39.xml" Type="http://schemas.openxmlformats.org/officeDocument/2006/relationships/slide"/><Relationship Id="rId59" Target="slides/slide40.xml" Type="http://schemas.openxmlformats.org/officeDocument/2006/relationships/slide"/><Relationship Id="rId6" Target="fonts/font6.fntdata" Type="http://schemas.openxmlformats.org/officeDocument/2006/relationships/font"/><Relationship Id="rId60" Target="slides/slide41.xml" Type="http://schemas.openxmlformats.org/officeDocument/2006/relationships/slide"/><Relationship Id="rId61" Target="slides/slide42.xml" Type="http://schemas.openxmlformats.org/officeDocument/2006/relationships/slide"/><Relationship Id="rId62" Target="slides/slide43.xml" Type="http://schemas.openxmlformats.org/officeDocument/2006/relationships/slide"/><Relationship Id="rId63" Target="slides/slide44.xml" Type="http://schemas.openxmlformats.org/officeDocument/2006/relationships/slide"/><Relationship Id="rId64" Target="slides/slide45.xml" Type="http://schemas.openxmlformats.org/officeDocument/2006/relationships/slide"/><Relationship Id="rId65" Target="slides/slide46.xml" Type="http://schemas.openxmlformats.org/officeDocument/2006/relationships/slide"/><Relationship Id="rId66" Target="slides/slide47.xml" Type="http://schemas.openxmlformats.org/officeDocument/2006/relationships/slide"/><Relationship Id="rId67" Target="slides/slide48.xml" Type="http://schemas.openxmlformats.org/officeDocument/2006/relationships/slide"/><Relationship Id="rId68" Target="slides/slide49.xml" Type="http://schemas.openxmlformats.org/officeDocument/2006/relationships/slide"/><Relationship Id="rId69" Target="slides/slide50.xml" Type="http://schemas.openxmlformats.org/officeDocument/2006/relationships/slide"/><Relationship Id="rId7" Target="fonts/font7.fntdata" Type="http://schemas.openxmlformats.org/officeDocument/2006/relationships/font"/><Relationship Id="rId70" Target="slides/slide51.xml" Type="http://schemas.openxmlformats.org/officeDocument/2006/relationships/slide"/><Relationship Id="rId71" Target="slides/slide52.xml" Type="http://schemas.openxmlformats.org/officeDocument/2006/relationships/slide"/><Relationship Id="rId72" Target="slides/slide53.xml" Type="http://schemas.openxmlformats.org/officeDocument/2006/relationships/slide"/><Relationship Id="rId73" Target="slides/slide54.xml" Type="http://schemas.openxmlformats.org/officeDocument/2006/relationships/slide"/><Relationship Id="rId74" Target="slides/slide55.xml" Type="http://schemas.openxmlformats.org/officeDocument/2006/relationships/slide"/><Relationship Id="rId75" Target="slides/slide56.xml" Type="http://schemas.openxmlformats.org/officeDocument/2006/relationships/slide"/><Relationship Id="rId76" Target="slides/slide57.xml" Type="http://schemas.openxmlformats.org/officeDocument/2006/relationships/slide"/><Relationship Id="rId77" Target="slides/slide58.xml" Type="http://schemas.openxmlformats.org/officeDocument/2006/relationships/slide"/><Relationship Id="rId78" Target="slides/slide59.xml" Type="http://schemas.openxmlformats.org/officeDocument/2006/relationships/slide"/><Relationship Id="rId79" Target="slides/slide60.xml" Type="http://schemas.openxmlformats.org/officeDocument/2006/relationships/slide"/><Relationship Id="rId8" Target="fonts/font8.fntdata" Type="http://schemas.openxmlformats.org/officeDocument/2006/relationships/font"/><Relationship Id="rId80" Target="slides/slide61.xml" Type="http://schemas.openxmlformats.org/officeDocument/2006/relationships/slide"/><Relationship Id="rId81" Target="slides/slide62.xml" Type="http://schemas.openxmlformats.org/officeDocument/2006/relationships/slide"/><Relationship Id="rId82" Target="slides/slide63.xml" Type="http://schemas.openxmlformats.org/officeDocument/2006/relationships/slide"/><Relationship Id="rId83" Target="slides/slide64.xml" Type="http://schemas.openxmlformats.org/officeDocument/2006/relationships/slide"/><Relationship Id="rId84" Target="slides/slide65.xml" Type="http://schemas.openxmlformats.org/officeDocument/2006/relationships/slide"/><Relationship Id="rId85" Target="slides/slide66.xml" Type="http://schemas.openxmlformats.org/officeDocument/2006/relationships/slide"/><Relationship Id="rId86" Target="slides/slide67.xml" Type="http://schemas.openxmlformats.org/officeDocument/2006/relationships/slide"/><Relationship Id="rId87" Target="slides/slide68.xml" Type="http://schemas.openxmlformats.org/officeDocument/2006/relationships/slide"/><Relationship Id="rId88" Target="slides/slide69.xml" Type="http://schemas.openxmlformats.org/officeDocument/2006/relationships/slide"/><Relationship Id="rId89" Target="slides/slide70.xml" Type="http://schemas.openxmlformats.org/officeDocument/2006/relationships/slide"/><Relationship Id="rId9" Target="fonts/font9.fntdata" Type="http://schemas.openxmlformats.org/officeDocument/2006/relationships/font"/><Relationship Id="rId90" Target="slides/slide71.xml" Type="http://schemas.openxmlformats.org/officeDocument/2006/relationships/slide"/><Relationship Id="rId91" Target="slides/slide72.xml" Type="http://schemas.openxmlformats.org/officeDocument/2006/relationships/slide"/><Relationship Id="rId92" Target="slides/slide73.xml" Type="http://schemas.openxmlformats.org/officeDocument/2006/relationships/slide"/><Relationship Id="rId93" Target="slides/slide74.xml" Type="http://schemas.openxmlformats.org/officeDocument/2006/relationships/slide"/><Relationship Id="rId94" Target="slides/slide75.xml" Type="http://schemas.openxmlformats.org/officeDocument/2006/relationships/slide"/><Relationship Id="rId95" Target="slides/slide76.xml" Type="http://schemas.openxmlformats.org/officeDocument/2006/relationships/slide"/><Relationship Id="rId96" Target="slides/slide77.xml" Type="http://schemas.openxmlformats.org/officeDocument/2006/relationships/slide"/><Relationship Id="rId97" Target="slides/slide78.xml" Type="http://schemas.openxmlformats.org/officeDocument/2006/relationships/slide"/><Relationship Id="rId98" Target="slides/slide79.xml" Type="http://schemas.openxmlformats.org/officeDocument/2006/relationships/slide"/><Relationship Id="rId99" Target="slides/slide80.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svg" Type="http://schemas.openxmlformats.org/officeDocument/2006/relationships/image"/><Relationship Id="rId2" Target="../media/image43.pn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13.png" Type="http://schemas.openxmlformats.org/officeDocument/2006/relationships/image"/></Relationships>
</file>

<file path=ppt/slides/_rels/slide10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5.png" Type="http://schemas.openxmlformats.org/officeDocument/2006/relationships/image"/><Relationship Id="rId3" Target="../media/image206.svg" Type="http://schemas.openxmlformats.org/officeDocument/2006/relationships/image"/></Relationships>
</file>

<file path=ppt/slides/_rels/slide10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5.png" Type="http://schemas.openxmlformats.org/officeDocument/2006/relationships/image"/><Relationship Id="rId3" Target="../media/image76.svg" Type="http://schemas.openxmlformats.org/officeDocument/2006/relationships/image"/><Relationship Id="rId4" Target="https://www.youtube.com/watch?v=jILgxeNBK_8" TargetMode="External" Type="http://schemas.openxmlformats.org/officeDocument/2006/relationships/hyperlink"/></Relationships>
</file>

<file path=ppt/slides/_rels/slide10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7.png" Type="http://schemas.openxmlformats.org/officeDocument/2006/relationships/image"/><Relationship Id="rId3" Target="../media/image208.svg" Type="http://schemas.openxmlformats.org/officeDocument/2006/relationships/image"/></Relationships>
</file>

<file path=ppt/slides/_rels/slide10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9.png" Type="http://schemas.openxmlformats.org/officeDocument/2006/relationships/image"/><Relationship Id="rId3" Target="../media/image210.svg" Type="http://schemas.openxmlformats.org/officeDocument/2006/relationships/image"/></Relationships>
</file>

<file path=ppt/slides/_rels/slide10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1.png" Type="http://schemas.openxmlformats.org/officeDocument/2006/relationships/image"/><Relationship Id="rId3" Target="../media/image212.svg" Type="http://schemas.openxmlformats.org/officeDocument/2006/relationships/image"/></Relationships>
</file>

<file path=ppt/slides/_rels/slide10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1.png" Type="http://schemas.openxmlformats.org/officeDocument/2006/relationships/image"/><Relationship Id="rId3" Target="../media/image212.svg" Type="http://schemas.openxmlformats.org/officeDocument/2006/relationships/image"/></Relationships>
</file>

<file path=ppt/slides/_rels/slide10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6.png" Type="http://schemas.openxmlformats.org/officeDocument/2006/relationships/image"/><Relationship Id="rId3" Target="../media/image147.svg" Type="http://schemas.openxmlformats.org/officeDocument/2006/relationships/image"/><Relationship Id="rId4" Target="../media/image213.png" Type="http://schemas.openxmlformats.org/officeDocument/2006/relationships/image"/></Relationships>
</file>

<file path=ppt/slides/_rels/slide10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6.png" Type="http://schemas.openxmlformats.org/officeDocument/2006/relationships/image"/><Relationship Id="rId3" Target="../media/image147.svg" Type="http://schemas.openxmlformats.org/officeDocument/2006/relationships/image"/><Relationship Id="rId4" Target="../media/image213.png" Type="http://schemas.openxmlformats.org/officeDocument/2006/relationships/image"/></Relationships>
</file>

<file path=ppt/slides/_rels/slide10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4.png" Type="http://schemas.openxmlformats.org/officeDocument/2006/relationships/image"/><Relationship Id="rId3" Target="../media/image215.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4.png" Type="http://schemas.openxmlformats.org/officeDocument/2006/relationships/image"/><Relationship Id="rId3" Target="../media/image45.svg" Type="http://schemas.openxmlformats.org/officeDocument/2006/relationships/image"/></Relationships>
</file>

<file path=ppt/slides/_rels/slide1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6.png" Type="http://schemas.openxmlformats.org/officeDocument/2006/relationships/image"/><Relationship Id="rId3" Target="../media/image217.svg" Type="http://schemas.openxmlformats.org/officeDocument/2006/relationships/image"/><Relationship Id="rId4" Target="../media/image218.png" Type="http://schemas.openxmlformats.org/officeDocument/2006/relationships/image"/><Relationship Id="rId5" Target="../media/image219.svg" Type="http://schemas.openxmlformats.org/officeDocument/2006/relationships/image"/><Relationship Id="rId6" Target="../media/image220.png" Type="http://schemas.openxmlformats.org/officeDocument/2006/relationships/image"/><Relationship Id="rId7" Target="../media/image221.svg" Type="http://schemas.openxmlformats.org/officeDocument/2006/relationships/image"/></Relationships>
</file>

<file path=ppt/slides/_rels/slide1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2.png" Type="http://schemas.openxmlformats.org/officeDocument/2006/relationships/image"/><Relationship Id="rId3" Target="../media/image223.svg" Type="http://schemas.openxmlformats.org/officeDocument/2006/relationships/image"/></Relationships>
</file>

<file path=ppt/slides/_rels/slide1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4.png" Type="http://schemas.openxmlformats.org/officeDocument/2006/relationships/image"/><Relationship Id="rId3" Target="../media/image225.svg" Type="http://schemas.openxmlformats.org/officeDocument/2006/relationships/image"/></Relationships>
</file>

<file path=ppt/slides/_rels/slide1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2.png" Type="http://schemas.openxmlformats.org/officeDocument/2006/relationships/image"/><Relationship Id="rId3" Target="../media/image123.svg" Type="http://schemas.openxmlformats.org/officeDocument/2006/relationships/image"/></Relationships>
</file>

<file path=ppt/slides/_rels/slide1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6.png" Type="http://schemas.openxmlformats.org/officeDocument/2006/relationships/image"/><Relationship Id="rId3" Target="../media/image227.svg" Type="http://schemas.openxmlformats.org/officeDocument/2006/relationships/image"/></Relationships>
</file>

<file path=ppt/slides/_rels/slide1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8.png" Type="http://schemas.openxmlformats.org/officeDocument/2006/relationships/image"/></Relationships>
</file>

<file path=ppt/slides/_rels/slide1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9.png" Type="http://schemas.openxmlformats.org/officeDocument/2006/relationships/image"/><Relationship Id="rId3" Target="../media/image230.svg" Type="http://schemas.openxmlformats.org/officeDocument/2006/relationships/image"/></Relationships>
</file>

<file path=ppt/slides/_rels/slide1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1.png" Type="http://schemas.openxmlformats.org/officeDocument/2006/relationships/image"/><Relationship Id="rId3" Target="../media/image232.svg" Type="http://schemas.openxmlformats.org/officeDocument/2006/relationships/image"/></Relationships>
</file>

<file path=ppt/slides/_rels/slide1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3.png" Type="http://schemas.openxmlformats.org/officeDocument/2006/relationships/image"/><Relationship Id="rId3" Target="../media/image234.svg" Type="http://schemas.openxmlformats.org/officeDocument/2006/relationships/image"/><Relationship Id="rId4" Target="../media/image23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 Id="rId3" Target="../media/image47.svg" Type="http://schemas.openxmlformats.org/officeDocument/2006/relationships/image"/><Relationship Id="rId4" Target="../media/image48.png" Type="http://schemas.openxmlformats.org/officeDocument/2006/relationships/image"/><Relationship Id="rId5" Target="../media/image49.svg" Type="http://schemas.openxmlformats.org/officeDocument/2006/relationships/image"/><Relationship Id="rId6" Target="../media/image50.png" Type="http://schemas.openxmlformats.org/officeDocument/2006/relationships/image"/><Relationship Id="rId7" Target="../media/image51.svg" Type="http://schemas.openxmlformats.org/officeDocument/2006/relationships/image"/></Relationships>
</file>

<file path=ppt/slides/_rels/slide1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6.png" Type="http://schemas.openxmlformats.org/officeDocument/2006/relationships/image"/></Relationships>
</file>

<file path=ppt/slides/_rels/slide1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7.png" Type="http://schemas.openxmlformats.org/officeDocument/2006/relationships/image"/></Relationships>
</file>

<file path=ppt/slides/_rels/slide1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8.png" Type="http://schemas.openxmlformats.org/officeDocument/2006/relationships/image"/><Relationship Id="rId3" Target="../media/image239.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3.png" Type="http://schemas.openxmlformats.org/officeDocument/2006/relationships/image"/><Relationship Id="rId3" Target="../media/image54.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 Id="rId3" Target="../media/image47.svg" Type="http://schemas.openxmlformats.org/officeDocument/2006/relationships/image"/><Relationship Id="rId4" Target="../media/image50.png" Type="http://schemas.openxmlformats.org/officeDocument/2006/relationships/image"/><Relationship Id="rId5" Target="../media/image51.svg" Type="http://schemas.openxmlformats.org/officeDocument/2006/relationships/image"/><Relationship Id="rId6" Target="../media/image55.png" Type="http://schemas.openxmlformats.org/officeDocument/2006/relationships/image"/><Relationship Id="rId7" Target="../media/image56.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7.png" Type="http://schemas.openxmlformats.org/officeDocument/2006/relationships/image"/><Relationship Id="rId3" Target="../media/image58.svg" Type="http://schemas.openxmlformats.org/officeDocument/2006/relationships/image"/><Relationship Id="rId4" Target="../media/image59.png" Type="http://schemas.openxmlformats.org/officeDocument/2006/relationships/image"/><Relationship Id="rId5" Target="../media/image60.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2.png" Type="http://schemas.openxmlformats.org/officeDocument/2006/relationships/image"/><Relationship Id="rId3" Target="../media/image63.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png" Type="http://schemas.openxmlformats.org/officeDocument/2006/relationships/image"/><Relationship Id="rId3" Target="../media/image65.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6.png" Type="http://schemas.openxmlformats.org/officeDocument/2006/relationships/image"/><Relationship Id="rId3" Target="../media/image67.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8.png" Type="http://schemas.openxmlformats.org/officeDocument/2006/relationships/image"/><Relationship Id="rId3" Target="../media/image69.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0.png" Type="http://schemas.openxmlformats.org/officeDocument/2006/relationships/image"/><Relationship Id="rId3" Target="../media/image71.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0.png" Type="http://schemas.openxmlformats.org/officeDocument/2006/relationships/image"/><Relationship Id="rId3" Target="../media/image71.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2.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3.png" Type="http://schemas.openxmlformats.org/officeDocument/2006/relationships/image"/><Relationship Id="rId3" Target="../media/image74.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5.png" Type="http://schemas.openxmlformats.org/officeDocument/2006/relationships/image"/><Relationship Id="rId3" Target="../media/image76.svg" Type="http://schemas.openxmlformats.org/officeDocument/2006/relationships/image"/><Relationship Id="rId4" Target="https://youtu.be/a4hd1jigqLs" TargetMode="External" Type="http://schemas.openxmlformats.org/officeDocument/2006/relationships/hyperlink"/></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7.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3.png" Type="http://schemas.openxmlformats.org/officeDocument/2006/relationships/image"/><Relationship Id="rId3" Target="../media/image7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8.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9.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0.png" Type="http://schemas.openxmlformats.org/officeDocument/2006/relationships/image"/><Relationship Id="rId3" Target="../media/image81.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2.png" Type="http://schemas.openxmlformats.org/officeDocument/2006/relationships/image"/><Relationship Id="rId3" Target="../media/image83.svg" Type="http://schemas.openxmlformats.org/officeDocument/2006/relationships/image"/><Relationship Id="rId4" Target="../media/image84.png" Type="http://schemas.openxmlformats.org/officeDocument/2006/relationships/image"/><Relationship Id="rId5" Target="../media/image85.sv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6.png" Type="http://schemas.openxmlformats.org/officeDocument/2006/relationships/image"/><Relationship Id="rId3" Target="../media/image87.sv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8.png" Type="http://schemas.openxmlformats.org/officeDocument/2006/relationships/image"/><Relationship Id="rId3" Target="../media/image89.sv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0.png" Type="http://schemas.openxmlformats.org/officeDocument/2006/relationships/image"/><Relationship Id="rId3" Target="../media/image91.sv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2.png" Type="http://schemas.openxmlformats.org/officeDocument/2006/relationships/image"/><Relationship Id="rId3" Target="../media/image93.sv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4.png" Type="http://schemas.openxmlformats.org/officeDocument/2006/relationships/image"/><Relationship Id="rId3" Target="../media/image9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6.png" Type="http://schemas.openxmlformats.org/officeDocument/2006/relationships/image"/><Relationship Id="rId3" Target="../media/image97.svg" Type="http://schemas.openxmlformats.org/officeDocument/2006/relationships/image"/><Relationship Id="rId4" Target="../media/image98.png" Type="http://schemas.openxmlformats.org/officeDocument/2006/relationships/image"/><Relationship Id="rId5" Target="../media/image99.svg" Type="http://schemas.openxmlformats.org/officeDocument/2006/relationships/image"/><Relationship Id="rId6" Target="../media/image100.png" Type="http://schemas.openxmlformats.org/officeDocument/2006/relationships/image"/><Relationship Id="rId7" Target="../media/image101.sv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2.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3.png" Type="http://schemas.openxmlformats.org/officeDocument/2006/relationships/image"/><Relationship Id="rId3" Target="../media/image104.sv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5.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6.png" Type="http://schemas.openxmlformats.org/officeDocument/2006/relationships/image"/><Relationship Id="rId3" Target="../media/image73.png" Type="http://schemas.openxmlformats.org/officeDocument/2006/relationships/image"/><Relationship Id="rId4" Target="../media/image74.sv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7.pn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8.png" Type="http://schemas.openxmlformats.org/officeDocument/2006/relationships/image"/><Relationship Id="rId3" Target="../media/image73.png" Type="http://schemas.openxmlformats.org/officeDocument/2006/relationships/image"/><Relationship Id="rId4" Target="../media/image74.sv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9.png" Type="http://schemas.openxmlformats.org/officeDocument/2006/relationships/image"/><Relationship Id="rId3" Target="../media/image73.png" Type="http://schemas.openxmlformats.org/officeDocument/2006/relationships/image"/><Relationship Id="rId4" Target="../media/image74.sv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9.png" Type="http://schemas.openxmlformats.org/officeDocument/2006/relationships/image"/><Relationship Id="rId3" Target="../media/image73.png" Type="http://schemas.openxmlformats.org/officeDocument/2006/relationships/image"/><Relationship Id="rId4" Target="../media/image74.sv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0.png" Type="http://schemas.openxmlformats.org/officeDocument/2006/relationships/image"/><Relationship Id="rId3" Target="../media/image11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23.png" Type="http://schemas.openxmlformats.org/officeDocument/2006/relationships/image"/><Relationship Id="rId9" Target="../media/image24.sv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2.pn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3.pn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9.png" Type="http://schemas.openxmlformats.org/officeDocument/2006/relationships/image"/></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4.png" Type="http://schemas.openxmlformats.org/officeDocument/2006/relationships/image"/><Relationship Id="rId3" Target="../media/image115.svg" Type="http://schemas.openxmlformats.org/officeDocument/2006/relationships/image"/></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6.png" Type="http://schemas.openxmlformats.org/officeDocument/2006/relationships/imag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7.png" Type="http://schemas.openxmlformats.org/officeDocument/2006/relationships/image"/><Relationship Id="rId3" Target="../media/image118.svg" Type="http://schemas.openxmlformats.org/officeDocument/2006/relationships/image"/></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9.png" Type="http://schemas.openxmlformats.org/officeDocument/2006/relationships/image"/></Relationships>
</file>

<file path=ppt/slides/_rels/slide5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0.png" Type="http://schemas.openxmlformats.org/officeDocument/2006/relationships/image"/><Relationship Id="rId3" Target="../media/image121.svg" Type="http://schemas.openxmlformats.org/officeDocument/2006/relationships/image"/></Relationships>
</file>

<file path=ppt/slides/_rels/slide5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2.png" Type="http://schemas.openxmlformats.org/officeDocument/2006/relationships/image"/><Relationship Id="rId3" Target="../media/image123.svg" Type="http://schemas.openxmlformats.org/officeDocument/2006/relationships/image"/></Relationships>
</file>

<file path=ppt/slides/_rels/slide5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4.png" Type="http://schemas.openxmlformats.org/officeDocument/2006/relationships/image"/><Relationship Id="rId3" Target="../media/image125.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32.sv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23.png" Type="http://schemas.openxmlformats.org/officeDocument/2006/relationships/image"/><Relationship Id="rId9" Target="../media/image24.svg" Type="http://schemas.openxmlformats.org/officeDocument/2006/relationships/image"/></Relationships>
</file>

<file path=ppt/slides/_rels/slide6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6.png" Type="http://schemas.openxmlformats.org/officeDocument/2006/relationships/image"/><Relationship Id="rId3" Target="../media/image127.svg" Type="http://schemas.openxmlformats.org/officeDocument/2006/relationships/image"/><Relationship Id="rId4" Target="../media/image128.png" Type="http://schemas.openxmlformats.org/officeDocument/2006/relationships/image"/><Relationship Id="rId5" Target="../media/image129.svg" Type="http://schemas.openxmlformats.org/officeDocument/2006/relationships/image"/><Relationship Id="rId6" Target="../media/image130.png" Type="http://schemas.openxmlformats.org/officeDocument/2006/relationships/image"/><Relationship Id="rId7" Target="../media/image131.svg" Type="http://schemas.openxmlformats.org/officeDocument/2006/relationships/image"/></Relationships>
</file>

<file path=ppt/slides/_rels/slide6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2.png" Type="http://schemas.openxmlformats.org/officeDocument/2006/relationships/image"/><Relationship Id="rId3" Target="../media/image133.svg" Type="http://schemas.openxmlformats.org/officeDocument/2006/relationships/image"/><Relationship Id="rId4" Target="../media/image134.png" Type="http://schemas.openxmlformats.org/officeDocument/2006/relationships/image"/><Relationship Id="rId5" Target="../media/image135.svg" Type="http://schemas.openxmlformats.org/officeDocument/2006/relationships/image"/></Relationships>
</file>

<file path=ppt/slides/_rels/slide6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6.png" Type="http://schemas.openxmlformats.org/officeDocument/2006/relationships/image"/><Relationship Id="rId3" Target="../media/image137.svg" Type="http://schemas.openxmlformats.org/officeDocument/2006/relationships/image"/></Relationships>
</file>

<file path=ppt/slides/_rels/slide6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8.png" Type="http://schemas.openxmlformats.org/officeDocument/2006/relationships/image"/><Relationship Id="rId3" Target="../media/image139.svg" Type="http://schemas.openxmlformats.org/officeDocument/2006/relationships/image"/></Relationships>
</file>

<file path=ppt/slides/_rels/slide6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0.png" Type="http://schemas.openxmlformats.org/officeDocument/2006/relationships/image"/><Relationship Id="rId3" Target="../media/image141.svg" Type="http://schemas.openxmlformats.org/officeDocument/2006/relationships/image"/></Relationships>
</file>

<file path=ppt/slides/_rels/slide6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2.png" Type="http://schemas.openxmlformats.org/officeDocument/2006/relationships/image"/></Relationships>
</file>

<file path=ppt/slides/_rels/slide6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2.png" Type="http://schemas.openxmlformats.org/officeDocument/2006/relationships/image"/><Relationship Id="rId3" Target="../media/image143.png" Type="http://schemas.openxmlformats.org/officeDocument/2006/relationships/image"/><Relationship Id="rId4" Target="../media/image144.svg" Type="http://schemas.openxmlformats.org/officeDocument/2006/relationships/image"/></Relationships>
</file>

<file path=ppt/slides/_rels/slide6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5.png" Type="http://schemas.openxmlformats.org/officeDocument/2006/relationships/image"/><Relationship Id="rId3" Target="../media/image146.png" Type="http://schemas.openxmlformats.org/officeDocument/2006/relationships/image"/><Relationship Id="rId4" Target="../media/image147.svg" Type="http://schemas.openxmlformats.org/officeDocument/2006/relationships/image"/></Relationships>
</file>

<file path=ppt/slides/_rels/slide6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 Id="rId8" Target="../media/image37.png" Type="http://schemas.openxmlformats.org/officeDocument/2006/relationships/image"/><Relationship Id="rId9" Target="../media/image38.svg" Type="http://schemas.openxmlformats.org/officeDocument/2006/relationships/image"/></Relationships>
</file>

<file path=ppt/slides/_rels/slide7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9.png" Type="http://schemas.openxmlformats.org/officeDocument/2006/relationships/image"/><Relationship Id="rId3" Target="../media/image150.png" Type="http://schemas.openxmlformats.org/officeDocument/2006/relationships/image"/><Relationship Id="rId4" Target="../media/image151.png" Type="http://schemas.openxmlformats.org/officeDocument/2006/relationships/image"/><Relationship Id="rId5" Target="../media/image152.svg" Type="http://schemas.openxmlformats.org/officeDocument/2006/relationships/image"/></Relationships>
</file>

<file path=ppt/slides/_rels/slide7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3.png" Type="http://schemas.openxmlformats.org/officeDocument/2006/relationships/image"/><Relationship Id="rId3" Target="../media/image154.png" Type="http://schemas.openxmlformats.org/officeDocument/2006/relationships/image"/><Relationship Id="rId4" Target="../media/image155.svg" Type="http://schemas.openxmlformats.org/officeDocument/2006/relationships/image"/><Relationship Id="rId5" Target="../media/image156.png" Type="http://schemas.openxmlformats.org/officeDocument/2006/relationships/image"/><Relationship Id="rId6" Target="../media/image157.svg" Type="http://schemas.openxmlformats.org/officeDocument/2006/relationships/image"/></Relationships>
</file>

<file path=ppt/slides/_rels/slide7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8.png" Type="http://schemas.openxmlformats.org/officeDocument/2006/relationships/image"/><Relationship Id="rId3" Target="../media/image159.svg" Type="http://schemas.openxmlformats.org/officeDocument/2006/relationships/image"/></Relationships>
</file>

<file path=ppt/slides/_rels/slide7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0.png" Type="http://schemas.openxmlformats.org/officeDocument/2006/relationships/image"/><Relationship Id="rId3" Target="../media/image161.svg" Type="http://schemas.openxmlformats.org/officeDocument/2006/relationships/image"/></Relationships>
</file>

<file path=ppt/slides/_rels/slide7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2.png" Type="http://schemas.openxmlformats.org/officeDocument/2006/relationships/image"/><Relationship Id="rId3" Target="../media/image163.svg" Type="http://schemas.openxmlformats.org/officeDocument/2006/relationships/image"/></Relationships>
</file>

<file path=ppt/slides/_rels/slide7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4.png" Type="http://schemas.openxmlformats.org/officeDocument/2006/relationships/image"/><Relationship Id="rId3" Target="../media/image165.svg" Type="http://schemas.openxmlformats.org/officeDocument/2006/relationships/image"/></Relationships>
</file>

<file path=ppt/slides/_rels/slide7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6.png" Type="http://schemas.openxmlformats.org/officeDocument/2006/relationships/image"/><Relationship Id="rId3" Target="../media/image167.svg" Type="http://schemas.openxmlformats.org/officeDocument/2006/relationships/image"/></Relationships>
</file>

<file path=ppt/slides/_rels/slide7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32.sv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_rels/slide7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8.png" Type="http://schemas.openxmlformats.org/officeDocument/2006/relationships/image"/><Relationship Id="rId3" Target="../media/image169.svg" Type="http://schemas.openxmlformats.org/officeDocument/2006/relationships/image"/></Relationships>
</file>

<file path=ppt/slides/_rels/slide7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0.png" Type="http://schemas.openxmlformats.org/officeDocument/2006/relationships/image"/><Relationship Id="rId3" Target="../media/image171.svg" Type="http://schemas.openxmlformats.org/officeDocument/2006/relationships/image"/><Relationship Id="rId4" Target="../media/image172.png" Type="http://schemas.openxmlformats.org/officeDocument/2006/relationships/image"/><Relationship Id="rId5" Target="../media/image173.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svg" Type="http://schemas.openxmlformats.org/officeDocument/2006/relationships/image"/></Relationships>
</file>

<file path=ppt/slides/_rels/slide8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2.png" Type="http://schemas.openxmlformats.org/officeDocument/2006/relationships/image"/><Relationship Id="rId11" Target="../media/image183.svg" Type="http://schemas.openxmlformats.org/officeDocument/2006/relationships/image"/><Relationship Id="rId2" Target="../media/image174.png" Type="http://schemas.openxmlformats.org/officeDocument/2006/relationships/image"/><Relationship Id="rId3" Target="../media/image175.svg" Type="http://schemas.openxmlformats.org/officeDocument/2006/relationships/image"/><Relationship Id="rId4" Target="../media/image176.png" Type="http://schemas.openxmlformats.org/officeDocument/2006/relationships/image"/><Relationship Id="rId5" Target="../media/image177.svg" Type="http://schemas.openxmlformats.org/officeDocument/2006/relationships/image"/><Relationship Id="rId6" Target="../media/image178.png" Type="http://schemas.openxmlformats.org/officeDocument/2006/relationships/image"/><Relationship Id="rId7" Target="../media/image179.svg" Type="http://schemas.openxmlformats.org/officeDocument/2006/relationships/image"/><Relationship Id="rId8" Target="../media/image180.png" Type="http://schemas.openxmlformats.org/officeDocument/2006/relationships/image"/><Relationship Id="rId9" Target="../media/image181.svg" Type="http://schemas.openxmlformats.org/officeDocument/2006/relationships/image"/></Relationships>
</file>

<file path=ppt/slides/_rels/slide8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4.png" Type="http://schemas.openxmlformats.org/officeDocument/2006/relationships/image"/><Relationship Id="rId3" Target="../media/image185.svg" Type="http://schemas.openxmlformats.org/officeDocument/2006/relationships/image"/></Relationships>
</file>

<file path=ppt/slides/_rels/slide8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8.png" Type="http://schemas.openxmlformats.org/officeDocument/2006/relationships/image"/><Relationship Id="rId3" Target="../media/image139.svg" Type="http://schemas.openxmlformats.org/officeDocument/2006/relationships/image"/></Relationships>
</file>

<file path=ppt/slides/_rels/slide8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6.png" Type="http://schemas.openxmlformats.org/officeDocument/2006/relationships/image"/></Relationships>
</file>

<file path=ppt/slides/_rels/slide8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7.png" Type="http://schemas.openxmlformats.org/officeDocument/2006/relationships/image"/></Relationships>
</file>

<file path=ppt/slides/_rels/slide8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8.png" Type="http://schemas.openxmlformats.org/officeDocument/2006/relationships/image"/></Relationships>
</file>

<file path=ppt/slides/_rels/slide8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7.png" Type="http://schemas.openxmlformats.org/officeDocument/2006/relationships/image"/><Relationship Id="rId3" Target="../media/image118.svg" Type="http://schemas.openxmlformats.org/officeDocument/2006/relationships/image"/></Relationships>
</file>

<file path=ppt/slides/_rels/slide8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8.png" Type="http://schemas.openxmlformats.org/officeDocument/2006/relationships/image"/></Relationships>
</file>

<file path=ppt/slides/_rels/slide8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9.png" Type="http://schemas.openxmlformats.org/officeDocument/2006/relationships/image"/><Relationship Id="rId3" Target="../media/image190.svg" Type="http://schemas.openxmlformats.org/officeDocument/2006/relationships/image"/></Relationships>
</file>

<file path=ppt/slides/_rels/slide8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 Id="rId8" Target="../media/image37.png" Type="http://schemas.openxmlformats.org/officeDocument/2006/relationships/image"/><Relationship Id="rId9" Target="../media/image38.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s>
</file>

<file path=ppt/slides/_rels/slide9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6.png" Type="http://schemas.openxmlformats.org/officeDocument/2006/relationships/image"/><Relationship Id="rId3" Target="../media/image137.svg" Type="http://schemas.openxmlformats.org/officeDocument/2006/relationships/image"/></Relationships>
</file>

<file path=ppt/slides/_rels/slide9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1.png" Type="http://schemas.openxmlformats.org/officeDocument/2006/relationships/image"/><Relationship Id="rId3" Target="../media/image192.svg" Type="http://schemas.openxmlformats.org/officeDocument/2006/relationships/image"/></Relationships>
</file>

<file path=ppt/slides/_rels/slide9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3.png" Type="http://schemas.openxmlformats.org/officeDocument/2006/relationships/image"/><Relationship Id="rId3" Target="../media/image194.svg" Type="http://schemas.openxmlformats.org/officeDocument/2006/relationships/image"/><Relationship Id="rId4" Target="../media/image195.png" Type="http://schemas.openxmlformats.org/officeDocument/2006/relationships/image"/><Relationship Id="rId5" Target="../media/image196.svg" Type="http://schemas.openxmlformats.org/officeDocument/2006/relationships/image"/></Relationships>
</file>

<file path=ppt/slides/_rels/slide9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3.png" Type="http://schemas.openxmlformats.org/officeDocument/2006/relationships/image"/><Relationship Id="rId3" Target="../media/image194.svg" Type="http://schemas.openxmlformats.org/officeDocument/2006/relationships/image"/><Relationship Id="rId4" Target="../media/image195.png" Type="http://schemas.openxmlformats.org/officeDocument/2006/relationships/image"/><Relationship Id="rId5" Target="../media/image196.svg" Type="http://schemas.openxmlformats.org/officeDocument/2006/relationships/image"/></Relationships>
</file>

<file path=ppt/slides/_rels/slide9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7.png" Type="http://schemas.openxmlformats.org/officeDocument/2006/relationships/image"/><Relationship Id="rId3" Target="../media/image198.svg" Type="http://schemas.openxmlformats.org/officeDocument/2006/relationships/image"/></Relationships>
</file>

<file path=ppt/slides/_rels/slide9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9.png" Type="http://schemas.openxmlformats.org/officeDocument/2006/relationships/image"/><Relationship Id="rId3" Target="../media/image200.svg" Type="http://schemas.openxmlformats.org/officeDocument/2006/relationships/image"/></Relationships>
</file>

<file path=ppt/slides/_rels/slide9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5.png" Type="http://schemas.openxmlformats.org/officeDocument/2006/relationships/image"/><Relationship Id="rId3" Target="../media/image76.svg" Type="http://schemas.openxmlformats.org/officeDocument/2006/relationships/image"/><Relationship Id="rId4" Target="https://www.youtube.com/watch?v=LJS7Igvk6ZM" TargetMode="External" Type="http://schemas.openxmlformats.org/officeDocument/2006/relationships/hyperlink"/></Relationships>
</file>

<file path=ppt/slides/_rels/slide9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1.png" Type="http://schemas.openxmlformats.org/officeDocument/2006/relationships/image"/><Relationship Id="rId3" Target="../media/image202.svg" Type="http://schemas.openxmlformats.org/officeDocument/2006/relationships/image"/></Relationships>
</file>

<file path=ppt/slides/_rels/slide9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3.png" Type="http://schemas.openxmlformats.org/officeDocument/2006/relationships/image"/><Relationship Id="rId3" Target="../media/image20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651818" y="5815218"/>
            <a:ext cx="5636182" cy="4177820"/>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391394" y="6045002"/>
            <a:ext cx="4610844" cy="3948035"/>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10135" r="201" b="0"/>
          <a:stretch>
            <a:fillRect/>
          </a:stretch>
        </p:blipFill>
        <p:spPr>
          <a:xfrm flipH="false" flipV="false" rot="0">
            <a:off x="7292340" y="6499735"/>
            <a:ext cx="3695862" cy="3697730"/>
          </a:xfrm>
          <a:prstGeom prst="rect">
            <a:avLst/>
          </a:prstGeom>
        </p:spPr>
      </p:pic>
      <p:grpSp>
        <p:nvGrpSpPr>
          <p:cNvPr name="Group 5" id="5"/>
          <p:cNvGrpSpPr/>
          <p:nvPr/>
        </p:nvGrpSpPr>
        <p:grpSpPr>
          <a:xfrm rot="0">
            <a:off x="1692963" y="512174"/>
            <a:ext cx="14902073" cy="4024849"/>
            <a:chOff x="0" y="0"/>
            <a:chExt cx="19869431" cy="5366466"/>
          </a:xfrm>
        </p:grpSpPr>
        <p:sp>
          <p:nvSpPr>
            <p:cNvPr name="TextBox 6" id="6"/>
            <p:cNvSpPr txBox="true"/>
            <p:nvPr/>
          </p:nvSpPr>
          <p:spPr>
            <a:xfrm rot="0">
              <a:off x="0" y="133350"/>
              <a:ext cx="19869431" cy="4548717"/>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Market Failure - Market Power</a:t>
              </a:r>
            </a:p>
            <a:p>
              <a:pPr algn="ctr">
                <a:lnSpc>
                  <a:spcPts val="5320"/>
                </a:lnSpc>
              </a:pPr>
            </a:p>
            <a:p>
              <a:pPr algn="ctr">
                <a:lnSpc>
                  <a:spcPts val="5320"/>
                </a:lnSpc>
              </a:pPr>
              <a:r>
                <a:rPr lang="en-US" sz="5600" spc="-280">
                  <a:solidFill>
                    <a:srgbClr val="000000"/>
                  </a:solidFill>
                  <a:latin typeface="League Spartan"/>
                </a:rPr>
                <a:t>(Theory of the Firm)</a:t>
              </a:r>
            </a:p>
            <a:p>
              <a:pPr algn="ctr">
                <a:lnSpc>
                  <a:spcPts val="5320"/>
                </a:lnSpc>
              </a:pPr>
            </a:p>
            <a:p>
              <a:pPr algn="ctr">
                <a:lnSpc>
                  <a:spcPts val="5320"/>
                </a:lnSpc>
              </a:pPr>
              <a:r>
                <a:rPr lang="en-US" sz="5600" spc="-280">
                  <a:solidFill>
                    <a:srgbClr val="EC1B23"/>
                  </a:solidFill>
                  <a:latin typeface="League Spartan"/>
                </a:rPr>
                <a:t>HL ONLY</a:t>
              </a:r>
            </a:p>
          </p:txBody>
        </p:sp>
        <p:sp>
          <p:nvSpPr>
            <p:cNvPr name="TextBox 7" id="7"/>
            <p:cNvSpPr txBox="true"/>
            <p:nvPr/>
          </p:nvSpPr>
          <p:spPr>
            <a:xfrm rot="0">
              <a:off x="0" y="4878786"/>
              <a:ext cx="19869431" cy="487680"/>
            </a:xfrm>
            <a:prstGeom prst="rect">
              <a:avLst/>
            </a:prstGeom>
          </p:spPr>
          <p:txBody>
            <a:bodyPr anchor="t" rtlCol="false" tIns="0" lIns="0" bIns="0" rIns="0">
              <a:spAutoFit/>
            </a:bodyPr>
            <a:lstStyle/>
            <a:p>
              <a:pPr algn="ctr">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9" id="9"/>
          <p:cNvSpPr txBox="true"/>
          <p:nvPr/>
        </p:nvSpPr>
        <p:spPr>
          <a:xfrm rot="0">
            <a:off x="4818827" y="4245256"/>
            <a:ext cx="8650346" cy="558165"/>
          </a:xfrm>
          <a:prstGeom prst="rect">
            <a:avLst/>
          </a:prstGeom>
        </p:spPr>
        <p:txBody>
          <a:bodyPr anchor="t" rtlCol="false" tIns="0" lIns="0" bIns="0" rIns="0">
            <a:spAutoFit/>
          </a:bodyPr>
          <a:lstStyle/>
          <a:p>
            <a:pPr algn="ctr">
              <a:lnSpc>
                <a:spcPts val="4409"/>
              </a:lnSpc>
            </a:pPr>
            <a:r>
              <a:rPr lang="en-US" sz="3150">
                <a:solidFill>
                  <a:srgbClr val="000000"/>
                </a:solidFill>
                <a:latin typeface="Arimo"/>
              </a:rPr>
              <a:t>2.11</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734940" y="4494125"/>
            <a:ext cx="14818120" cy="4180341"/>
          </a:xfrm>
          <a:prstGeom prst="rect">
            <a:avLst/>
          </a:prstGeom>
        </p:spPr>
      </p:pic>
      <p:grpSp>
        <p:nvGrpSpPr>
          <p:cNvPr name="Group 3" id="3"/>
          <p:cNvGrpSpPr/>
          <p:nvPr/>
        </p:nvGrpSpPr>
        <p:grpSpPr>
          <a:xfrm rot="0">
            <a:off x="969289" y="427138"/>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Summary of Market Structures</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grpSp>
        <p:nvGrpSpPr>
          <p:cNvPr name="Group 7" id="7"/>
          <p:cNvGrpSpPr/>
          <p:nvPr/>
        </p:nvGrpSpPr>
        <p:grpSpPr>
          <a:xfrm rot="0">
            <a:off x="2244805" y="1872125"/>
            <a:ext cx="3196157" cy="1897718"/>
            <a:chOff x="0" y="0"/>
            <a:chExt cx="4261543" cy="2530291"/>
          </a:xfrm>
        </p:grpSpPr>
        <p:pic>
          <p:nvPicPr>
            <p:cNvPr name="Picture 8" id="8"/>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0" y="0"/>
              <a:ext cx="4261543" cy="2530291"/>
            </a:xfrm>
            <a:prstGeom prst="rect">
              <a:avLst/>
            </a:prstGeom>
          </p:spPr>
        </p:pic>
        <p:sp>
          <p:nvSpPr>
            <p:cNvPr name="TextBox 9" id="9"/>
            <p:cNvSpPr txBox="true"/>
            <p:nvPr/>
          </p:nvSpPr>
          <p:spPr>
            <a:xfrm rot="0">
              <a:off x="856210" y="875590"/>
              <a:ext cx="2549122" cy="836262"/>
            </a:xfrm>
            <a:prstGeom prst="rect">
              <a:avLst/>
            </a:prstGeom>
          </p:spPr>
          <p:txBody>
            <a:bodyPr anchor="t" rtlCol="false" tIns="0" lIns="0" bIns="0" rIns="0">
              <a:spAutoFit/>
            </a:bodyPr>
            <a:lstStyle/>
            <a:p>
              <a:pPr algn="ctr">
                <a:lnSpc>
                  <a:spcPts val="2358"/>
                </a:lnSpc>
              </a:pPr>
              <a:r>
                <a:rPr lang="en-US" sz="2482" spc="-124">
                  <a:solidFill>
                    <a:srgbClr val="FFFFFF"/>
                  </a:solidFill>
                  <a:latin typeface="League Spartan"/>
                </a:rPr>
                <a:t>Perfect Competition</a:t>
              </a:r>
            </a:p>
          </p:txBody>
        </p:sp>
      </p:grpSp>
      <p:grpSp>
        <p:nvGrpSpPr>
          <p:cNvPr name="Group 10" id="10"/>
          <p:cNvGrpSpPr/>
          <p:nvPr/>
        </p:nvGrpSpPr>
        <p:grpSpPr>
          <a:xfrm rot="0">
            <a:off x="5818325" y="1872125"/>
            <a:ext cx="3196157" cy="1897718"/>
            <a:chOff x="0" y="0"/>
            <a:chExt cx="4261543" cy="2530291"/>
          </a:xfrm>
        </p:grpSpPr>
        <p:pic>
          <p:nvPicPr>
            <p:cNvPr name="Picture 11" id="11"/>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0" y="0"/>
              <a:ext cx="4261543" cy="2530291"/>
            </a:xfrm>
            <a:prstGeom prst="rect">
              <a:avLst/>
            </a:prstGeom>
          </p:spPr>
        </p:pic>
        <p:sp>
          <p:nvSpPr>
            <p:cNvPr name="TextBox 12" id="12"/>
            <p:cNvSpPr txBox="true"/>
            <p:nvPr/>
          </p:nvSpPr>
          <p:spPr>
            <a:xfrm rot="0">
              <a:off x="856210" y="1072666"/>
              <a:ext cx="2549122" cy="442109"/>
            </a:xfrm>
            <a:prstGeom prst="rect">
              <a:avLst/>
            </a:prstGeom>
          </p:spPr>
          <p:txBody>
            <a:bodyPr anchor="t" rtlCol="false" tIns="0" lIns="0" bIns="0" rIns="0">
              <a:spAutoFit/>
            </a:bodyPr>
            <a:lstStyle/>
            <a:p>
              <a:pPr algn="ctr">
                <a:lnSpc>
                  <a:spcPts val="2358"/>
                </a:lnSpc>
              </a:pPr>
              <a:r>
                <a:rPr lang="en-US" sz="2482" spc="-124">
                  <a:solidFill>
                    <a:srgbClr val="FFFFFF"/>
                  </a:solidFill>
                  <a:latin typeface="League Spartan"/>
                </a:rPr>
                <a:t>Monopoly</a:t>
              </a:r>
            </a:p>
          </p:txBody>
        </p:sp>
      </p:grpSp>
      <p:grpSp>
        <p:nvGrpSpPr>
          <p:cNvPr name="Group 13" id="13"/>
          <p:cNvGrpSpPr/>
          <p:nvPr/>
        </p:nvGrpSpPr>
        <p:grpSpPr>
          <a:xfrm rot="0">
            <a:off x="9312324" y="1872125"/>
            <a:ext cx="3196157" cy="1897718"/>
            <a:chOff x="0" y="0"/>
            <a:chExt cx="4261543" cy="2530291"/>
          </a:xfrm>
        </p:grpSpPr>
        <p:pic>
          <p:nvPicPr>
            <p:cNvPr name="Picture 14" id="14"/>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0" y="0"/>
              <a:ext cx="4261543" cy="2530291"/>
            </a:xfrm>
            <a:prstGeom prst="rect">
              <a:avLst/>
            </a:prstGeom>
          </p:spPr>
        </p:pic>
        <p:sp>
          <p:nvSpPr>
            <p:cNvPr name="TextBox 15" id="15"/>
            <p:cNvSpPr txBox="true"/>
            <p:nvPr/>
          </p:nvSpPr>
          <p:spPr>
            <a:xfrm rot="0">
              <a:off x="856210" y="875590"/>
              <a:ext cx="2549122" cy="836262"/>
            </a:xfrm>
            <a:prstGeom prst="rect">
              <a:avLst/>
            </a:prstGeom>
          </p:spPr>
          <p:txBody>
            <a:bodyPr anchor="t" rtlCol="false" tIns="0" lIns="0" bIns="0" rIns="0">
              <a:spAutoFit/>
            </a:bodyPr>
            <a:lstStyle/>
            <a:p>
              <a:pPr algn="ctr">
                <a:lnSpc>
                  <a:spcPts val="2358"/>
                </a:lnSpc>
              </a:pPr>
              <a:r>
                <a:rPr lang="en-US" sz="2482" spc="-124">
                  <a:solidFill>
                    <a:srgbClr val="FFFFFF"/>
                  </a:solidFill>
                  <a:latin typeface="League Spartan"/>
                </a:rPr>
                <a:t>Monopolistic Competition</a:t>
              </a:r>
            </a:p>
          </p:txBody>
        </p:sp>
      </p:grpSp>
      <p:grpSp>
        <p:nvGrpSpPr>
          <p:cNvPr name="Group 16" id="16"/>
          <p:cNvGrpSpPr/>
          <p:nvPr/>
        </p:nvGrpSpPr>
        <p:grpSpPr>
          <a:xfrm rot="0">
            <a:off x="12847037" y="1872125"/>
            <a:ext cx="3196157" cy="1897718"/>
            <a:chOff x="0" y="0"/>
            <a:chExt cx="4261543" cy="2530291"/>
          </a:xfrm>
        </p:grpSpPr>
        <p:pic>
          <p:nvPicPr>
            <p:cNvPr name="Picture 17" id="17"/>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0" y="0"/>
              <a:ext cx="4261543" cy="2530291"/>
            </a:xfrm>
            <a:prstGeom prst="rect">
              <a:avLst/>
            </a:prstGeom>
          </p:spPr>
        </p:pic>
        <p:sp>
          <p:nvSpPr>
            <p:cNvPr name="TextBox 18" id="18"/>
            <p:cNvSpPr txBox="true"/>
            <p:nvPr/>
          </p:nvSpPr>
          <p:spPr>
            <a:xfrm rot="0">
              <a:off x="856210" y="1072666"/>
              <a:ext cx="2549122" cy="442109"/>
            </a:xfrm>
            <a:prstGeom prst="rect">
              <a:avLst/>
            </a:prstGeom>
          </p:spPr>
          <p:txBody>
            <a:bodyPr anchor="t" rtlCol="false" tIns="0" lIns="0" bIns="0" rIns="0">
              <a:spAutoFit/>
            </a:bodyPr>
            <a:lstStyle/>
            <a:p>
              <a:pPr algn="ctr">
                <a:lnSpc>
                  <a:spcPts val="2358"/>
                </a:lnSpc>
              </a:pPr>
              <a:r>
                <a:rPr lang="en-US" sz="2482" spc="-124">
                  <a:solidFill>
                    <a:srgbClr val="FFFFFF"/>
                  </a:solidFill>
                  <a:latin typeface="League Spartan"/>
                </a:rPr>
                <a:t>Oligopoly</a:t>
              </a:r>
            </a:p>
          </p:txBody>
        </p:sp>
      </p:grpSp>
    </p:spTree>
  </p:cSld>
  <p:clrMapOvr>
    <a:masterClrMapping/>
  </p:clrMapOvr>
</p:sld>
</file>

<file path=ppt/slides/slide10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191199" y="4381397"/>
            <a:ext cx="5905603" cy="5905603"/>
          </a:xfrm>
          <a:prstGeom prst="rect">
            <a:avLst/>
          </a:prstGeom>
        </p:spPr>
      </p:pic>
      <p:grpSp>
        <p:nvGrpSpPr>
          <p:cNvPr name="Group 3" id="3"/>
          <p:cNvGrpSpPr/>
          <p:nvPr/>
        </p:nvGrpSpPr>
        <p:grpSpPr>
          <a:xfrm rot="0">
            <a:off x="969289" y="548681"/>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Compete</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7" id="7"/>
          <p:cNvSpPr txBox="true"/>
          <p:nvPr/>
        </p:nvSpPr>
        <p:spPr>
          <a:xfrm rot="0">
            <a:off x="688059" y="1957330"/>
            <a:ext cx="16911881" cy="1384300"/>
          </a:xfrm>
          <a:prstGeom prst="rect">
            <a:avLst/>
          </a:prstGeom>
        </p:spPr>
        <p:txBody>
          <a:bodyPr anchor="t" rtlCol="false" tIns="0" lIns="0" bIns="0" rIns="0">
            <a:spAutoFit/>
          </a:bodyPr>
          <a:lstStyle/>
          <a:p>
            <a:pPr algn="ctr">
              <a:lnSpc>
                <a:spcPts val="5524"/>
              </a:lnSpc>
            </a:pPr>
            <a:r>
              <a:rPr lang="en-US" sz="3249">
                <a:solidFill>
                  <a:srgbClr val="000000"/>
                </a:solidFill>
                <a:latin typeface="Telegraf"/>
              </a:rPr>
              <a:t>Firms also have an incentive to compete by lowering prices to gain market share. Greater market share leads to more price control and greater revenue. </a:t>
            </a:r>
          </a:p>
        </p:txBody>
      </p:sp>
    </p:spTree>
  </p:cSld>
  <p:clrMapOvr>
    <a:masterClrMapping/>
  </p:clrMapOvr>
</p:sld>
</file>

<file path=ppt/slides/slide10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a:hlinkClick r:id="rId4" tooltip="https://www.youtube.com/watch?v=jILgxeNBK_8"/>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263638" y="2160755"/>
            <a:ext cx="7760725" cy="5461610"/>
          </a:xfrm>
          <a:prstGeom prst="rect">
            <a:avLst/>
          </a:prstGeom>
        </p:spPr>
      </p:pic>
      <p:sp>
        <p:nvSpPr>
          <p:cNvPr name="TextBox 3" id="3"/>
          <p:cNvSpPr txBox="true"/>
          <p:nvPr/>
        </p:nvSpPr>
        <p:spPr>
          <a:xfrm rot="0">
            <a:off x="723560" y="3873565"/>
            <a:ext cx="17078107" cy="373350"/>
          </a:xfrm>
          <a:prstGeom prst="rect">
            <a:avLst/>
          </a:prstGeom>
        </p:spPr>
        <p:txBody>
          <a:bodyPr anchor="t" rtlCol="false" tIns="0" lIns="0" bIns="0" rIns="0">
            <a:spAutoFit/>
          </a:bodyPr>
          <a:lstStyle/>
          <a:p>
            <a:pPr algn="l">
              <a:lnSpc>
                <a:spcPts val="3022"/>
              </a:lnSpc>
            </a:pPr>
          </a:p>
        </p:txBody>
      </p:sp>
      <p:sp>
        <p:nvSpPr>
          <p:cNvPr name="TextBox 4" id="4"/>
          <p:cNvSpPr txBox="true"/>
          <p:nvPr/>
        </p:nvSpPr>
        <p:spPr>
          <a:xfrm rot="0">
            <a:off x="6370399" y="8082667"/>
            <a:ext cx="5784428" cy="325755"/>
          </a:xfrm>
          <a:prstGeom prst="rect">
            <a:avLst/>
          </a:prstGeom>
        </p:spPr>
        <p:txBody>
          <a:bodyPr anchor="t" rtlCol="false" tIns="0" lIns="0" bIns="0" rIns="0">
            <a:spAutoFit/>
          </a:bodyPr>
          <a:lstStyle/>
          <a:p>
            <a:pPr algn="ctr">
              <a:lnSpc>
                <a:spcPts val="2520"/>
              </a:lnSpc>
            </a:pPr>
            <a:r>
              <a:rPr lang="en-US" sz="1800">
                <a:solidFill>
                  <a:srgbClr val="000000"/>
                </a:solidFill>
                <a:latin typeface="Arimo"/>
              </a:rPr>
              <a:t>Ted Talk - Game Theory</a:t>
            </a:r>
          </a:p>
        </p:txBody>
      </p:sp>
    </p:spTree>
  </p:cSld>
  <p:clrMapOvr>
    <a:masterClrMapping/>
  </p:clrMapOvr>
</p:sld>
</file>

<file path=ppt/slides/slide10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486400" y="5847550"/>
            <a:ext cx="7315200" cy="3923607"/>
          </a:xfrm>
          <a:prstGeom prst="rect">
            <a:avLst/>
          </a:prstGeom>
        </p:spPr>
      </p:pic>
      <p:grpSp>
        <p:nvGrpSpPr>
          <p:cNvPr name="Group 3" id="3"/>
          <p:cNvGrpSpPr/>
          <p:nvPr/>
        </p:nvGrpSpPr>
        <p:grpSpPr>
          <a:xfrm rot="0">
            <a:off x="969289" y="3810062"/>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Game Theory Matrix</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10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162266" y="5148118"/>
            <a:ext cx="3826328" cy="2377121"/>
            <a:chOff x="0" y="0"/>
            <a:chExt cx="812800" cy="504955"/>
          </a:xfrm>
        </p:grpSpPr>
        <p:sp>
          <p:nvSpPr>
            <p:cNvPr name="Freeform 3" id="3"/>
            <p:cNvSpPr/>
            <p:nvPr/>
          </p:nvSpPr>
          <p:spPr>
            <a:xfrm>
              <a:off x="0" y="0"/>
              <a:ext cx="812800" cy="504955"/>
            </a:xfrm>
            <a:custGeom>
              <a:avLst/>
              <a:gdLst/>
              <a:ahLst/>
              <a:cxnLst/>
              <a:rect r="r" b="b" t="t" l="l"/>
              <a:pathLst>
                <a:path h="504955" w="812800">
                  <a:moveTo>
                    <a:pt x="0" y="0"/>
                  </a:moveTo>
                  <a:lnTo>
                    <a:pt x="812800" y="0"/>
                  </a:lnTo>
                  <a:lnTo>
                    <a:pt x="812800" y="504955"/>
                  </a:lnTo>
                  <a:lnTo>
                    <a:pt x="0" y="504955"/>
                  </a:lnTo>
                  <a:close/>
                </a:path>
              </a:pathLst>
            </a:custGeom>
            <a:solidFill>
              <a:srgbClr val="E2AB02"/>
            </a:solidFill>
          </p:spPr>
        </p:sp>
        <p:sp>
          <p:nvSpPr>
            <p:cNvPr name="TextBox 4" id="4"/>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grpSp>
        <p:nvGrpSpPr>
          <p:cNvPr name="Group 5" id="5"/>
          <p:cNvGrpSpPr/>
          <p:nvPr/>
        </p:nvGrpSpPr>
        <p:grpSpPr>
          <a:xfrm rot="0">
            <a:off x="9284059" y="5148118"/>
            <a:ext cx="3826328" cy="2377121"/>
            <a:chOff x="0" y="0"/>
            <a:chExt cx="812800" cy="504955"/>
          </a:xfrm>
        </p:grpSpPr>
        <p:sp>
          <p:nvSpPr>
            <p:cNvPr name="Freeform 6" id="6"/>
            <p:cNvSpPr/>
            <p:nvPr/>
          </p:nvSpPr>
          <p:spPr>
            <a:xfrm>
              <a:off x="0" y="0"/>
              <a:ext cx="812800" cy="504955"/>
            </a:xfrm>
            <a:custGeom>
              <a:avLst/>
              <a:gdLst/>
              <a:ahLst/>
              <a:cxnLst/>
              <a:rect r="r" b="b" t="t" l="l"/>
              <a:pathLst>
                <a:path h="504955" w="812800">
                  <a:moveTo>
                    <a:pt x="0" y="0"/>
                  </a:moveTo>
                  <a:lnTo>
                    <a:pt x="812800" y="0"/>
                  </a:lnTo>
                  <a:lnTo>
                    <a:pt x="812800" y="504955"/>
                  </a:lnTo>
                  <a:lnTo>
                    <a:pt x="0" y="504955"/>
                  </a:lnTo>
                  <a:close/>
                </a:path>
              </a:pathLst>
            </a:custGeom>
            <a:solidFill>
              <a:srgbClr val="E2AB02"/>
            </a:solidFill>
          </p:spPr>
        </p:sp>
        <p:sp>
          <p:nvSpPr>
            <p:cNvPr name="TextBox 7" id="7"/>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grpSp>
        <p:nvGrpSpPr>
          <p:cNvPr name="Group 8" id="8"/>
          <p:cNvGrpSpPr/>
          <p:nvPr/>
        </p:nvGrpSpPr>
        <p:grpSpPr>
          <a:xfrm rot="0">
            <a:off x="5162266" y="7730809"/>
            <a:ext cx="3826328" cy="2377121"/>
            <a:chOff x="0" y="0"/>
            <a:chExt cx="812800" cy="504955"/>
          </a:xfrm>
        </p:grpSpPr>
        <p:sp>
          <p:nvSpPr>
            <p:cNvPr name="Freeform 9" id="9"/>
            <p:cNvSpPr/>
            <p:nvPr/>
          </p:nvSpPr>
          <p:spPr>
            <a:xfrm>
              <a:off x="0" y="0"/>
              <a:ext cx="812800" cy="504955"/>
            </a:xfrm>
            <a:custGeom>
              <a:avLst/>
              <a:gdLst/>
              <a:ahLst/>
              <a:cxnLst/>
              <a:rect r="r" b="b" t="t" l="l"/>
              <a:pathLst>
                <a:path h="504955" w="812800">
                  <a:moveTo>
                    <a:pt x="0" y="0"/>
                  </a:moveTo>
                  <a:lnTo>
                    <a:pt x="812800" y="0"/>
                  </a:lnTo>
                  <a:lnTo>
                    <a:pt x="812800" y="504955"/>
                  </a:lnTo>
                  <a:lnTo>
                    <a:pt x="0" y="504955"/>
                  </a:lnTo>
                  <a:close/>
                </a:path>
              </a:pathLst>
            </a:custGeom>
            <a:solidFill>
              <a:srgbClr val="E2AB02"/>
            </a:solidFill>
          </p:spPr>
        </p:sp>
        <p:sp>
          <p:nvSpPr>
            <p:cNvPr name="TextBox 10" id="10"/>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grpSp>
        <p:nvGrpSpPr>
          <p:cNvPr name="Group 11" id="11"/>
          <p:cNvGrpSpPr/>
          <p:nvPr/>
        </p:nvGrpSpPr>
        <p:grpSpPr>
          <a:xfrm rot="0">
            <a:off x="9284059" y="7730809"/>
            <a:ext cx="3826328" cy="2377121"/>
            <a:chOff x="0" y="0"/>
            <a:chExt cx="812800" cy="504955"/>
          </a:xfrm>
        </p:grpSpPr>
        <p:sp>
          <p:nvSpPr>
            <p:cNvPr name="Freeform 12" id="12"/>
            <p:cNvSpPr/>
            <p:nvPr/>
          </p:nvSpPr>
          <p:spPr>
            <a:xfrm>
              <a:off x="0" y="0"/>
              <a:ext cx="812800" cy="504955"/>
            </a:xfrm>
            <a:custGeom>
              <a:avLst/>
              <a:gdLst/>
              <a:ahLst/>
              <a:cxnLst/>
              <a:rect r="r" b="b" t="t" l="l"/>
              <a:pathLst>
                <a:path h="504955" w="812800">
                  <a:moveTo>
                    <a:pt x="0" y="0"/>
                  </a:moveTo>
                  <a:lnTo>
                    <a:pt x="812800" y="0"/>
                  </a:lnTo>
                  <a:lnTo>
                    <a:pt x="812800" y="504955"/>
                  </a:lnTo>
                  <a:lnTo>
                    <a:pt x="0" y="504955"/>
                  </a:lnTo>
                  <a:close/>
                </a:path>
              </a:pathLst>
            </a:custGeom>
            <a:solidFill>
              <a:srgbClr val="E2AB02"/>
            </a:solidFill>
          </p:spPr>
        </p:sp>
        <p:sp>
          <p:nvSpPr>
            <p:cNvPr name="TextBox 13" id="13"/>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pic>
        <p:nvPicPr>
          <p:cNvPr name="Picture 14" id="1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105463" y="3932677"/>
            <a:ext cx="1914240" cy="6354323"/>
          </a:xfrm>
          <a:prstGeom prst="rect">
            <a:avLst/>
          </a:prstGeom>
        </p:spPr>
      </p:pic>
      <p:grpSp>
        <p:nvGrpSpPr>
          <p:cNvPr name="Group 15" id="15"/>
          <p:cNvGrpSpPr/>
          <p:nvPr/>
        </p:nvGrpSpPr>
        <p:grpSpPr>
          <a:xfrm rot="0">
            <a:off x="969289" y="291686"/>
            <a:ext cx="16349422" cy="1608674"/>
            <a:chOff x="0" y="0"/>
            <a:chExt cx="21799229" cy="2144899"/>
          </a:xfrm>
        </p:grpSpPr>
        <p:sp>
          <p:nvSpPr>
            <p:cNvPr name="TextBox 16" id="1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Prisoners Dilemma</a:t>
              </a:r>
            </a:p>
          </p:txBody>
        </p:sp>
        <p:sp>
          <p:nvSpPr>
            <p:cNvPr name="TextBox 17" id="1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18" id="1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19" id="19"/>
          <p:cNvSpPr txBox="true"/>
          <p:nvPr/>
        </p:nvSpPr>
        <p:spPr>
          <a:xfrm rot="0">
            <a:off x="122100" y="7380776"/>
            <a:ext cx="2491051" cy="355600"/>
          </a:xfrm>
          <a:prstGeom prst="rect">
            <a:avLst/>
          </a:prstGeom>
        </p:spPr>
        <p:txBody>
          <a:bodyPr anchor="t" rtlCol="false" tIns="0" lIns="0" bIns="0" rIns="0">
            <a:spAutoFit/>
          </a:bodyPr>
          <a:lstStyle/>
          <a:p>
            <a:pPr algn="ctr">
              <a:lnSpc>
                <a:spcPts val="2659"/>
              </a:lnSpc>
            </a:pPr>
            <a:r>
              <a:rPr lang="en-US" sz="2799" spc="-139">
                <a:solidFill>
                  <a:srgbClr val="C22124"/>
                </a:solidFill>
                <a:latin typeface="League Spartan"/>
              </a:rPr>
              <a:t>Prisoner A</a:t>
            </a:r>
          </a:p>
        </p:txBody>
      </p:sp>
      <p:sp>
        <p:nvSpPr>
          <p:cNvPr name="TextBox 20" id="20"/>
          <p:cNvSpPr txBox="true"/>
          <p:nvPr/>
        </p:nvSpPr>
        <p:spPr>
          <a:xfrm rot="0">
            <a:off x="8020575" y="3788215"/>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Prisoner B</a:t>
            </a:r>
          </a:p>
        </p:txBody>
      </p:sp>
      <p:sp>
        <p:nvSpPr>
          <p:cNvPr name="TextBox 21" id="21"/>
          <p:cNvSpPr txBox="true"/>
          <p:nvPr/>
        </p:nvSpPr>
        <p:spPr>
          <a:xfrm rot="0">
            <a:off x="2375940" y="8774907"/>
            <a:ext cx="2491051" cy="355600"/>
          </a:xfrm>
          <a:prstGeom prst="rect">
            <a:avLst/>
          </a:prstGeom>
        </p:spPr>
        <p:txBody>
          <a:bodyPr anchor="t" rtlCol="false" tIns="0" lIns="0" bIns="0" rIns="0">
            <a:spAutoFit/>
          </a:bodyPr>
          <a:lstStyle/>
          <a:p>
            <a:pPr algn="ctr">
              <a:lnSpc>
                <a:spcPts val="2659"/>
              </a:lnSpc>
            </a:pPr>
            <a:r>
              <a:rPr lang="en-US" sz="2799" spc="-139">
                <a:solidFill>
                  <a:srgbClr val="C22124"/>
                </a:solidFill>
                <a:latin typeface="League Spartan"/>
              </a:rPr>
              <a:t>Confess</a:t>
            </a:r>
          </a:p>
        </p:txBody>
      </p:sp>
      <p:sp>
        <p:nvSpPr>
          <p:cNvPr name="TextBox 22" id="22"/>
          <p:cNvSpPr txBox="true"/>
          <p:nvPr/>
        </p:nvSpPr>
        <p:spPr>
          <a:xfrm rot="0">
            <a:off x="2375940" y="6192216"/>
            <a:ext cx="2491051" cy="355600"/>
          </a:xfrm>
          <a:prstGeom prst="rect">
            <a:avLst/>
          </a:prstGeom>
        </p:spPr>
        <p:txBody>
          <a:bodyPr anchor="t" rtlCol="false" tIns="0" lIns="0" bIns="0" rIns="0">
            <a:spAutoFit/>
          </a:bodyPr>
          <a:lstStyle/>
          <a:p>
            <a:pPr algn="ctr">
              <a:lnSpc>
                <a:spcPts val="2659"/>
              </a:lnSpc>
            </a:pPr>
            <a:r>
              <a:rPr lang="en-US" sz="2799" spc="-139">
                <a:solidFill>
                  <a:srgbClr val="C22124"/>
                </a:solidFill>
                <a:latin typeface="League Spartan"/>
              </a:rPr>
              <a:t>Stay Silent</a:t>
            </a:r>
          </a:p>
        </p:txBody>
      </p:sp>
      <p:sp>
        <p:nvSpPr>
          <p:cNvPr name="TextBox 23" id="23"/>
          <p:cNvSpPr txBox="true"/>
          <p:nvPr/>
        </p:nvSpPr>
        <p:spPr>
          <a:xfrm rot="0">
            <a:off x="5829905" y="4582968"/>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Stay Silent</a:t>
            </a:r>
          </a:p>
        </p:txBody>
      </p:sp>
      <p:sp>
        <p:nvSpPr>
          <p:cNvPr name="TextBox 24" id="24"/>
          <p:cNvSpPr txBox="true"/>
          <p:nvPr/>
        </p:nvSpPr>
        <p:spPr>
          <a:xfrm rot="0">
            <a:off x="9951697" y="4448615"/>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Confess</a:t>
            </a:r>
          </a:p>
        </p:txBody>
      </p:sp>
      <p:sp>
        <p:nvSpPr>
          <p:cNvPr name="TextBox 25" id="25"/>
          <p:cNvSpPr txBox="true"/>
          <p:nvPr/>
        </p:nvSpPr>
        <p:spPr>
          <a:xfrm rot="0">
            <a:off x="5829905" y="6025528"/>
            <a:ext cx="2491051" cy="688975"/>
          </a:xfrm>
          <a:prstGeom prst="rect">
            <a:avLst/>
          </a:prstGeom>
        </p:spPr>
        <p:txBody>
          <a:bodyPr anchor="t" rtlCol="false" tIns="0" lIns="0" bIns="0" rIns="0">
            <a:spAutoFit/>
          </a:bodyPr>
          <a:lstStyle/>
          <a:p>
            <a:pPr algn="ctr">
              <a:lnSpc>
                <a:spcPts val="2659"/>
              </a:lnSpc>
            </a:pPr>
            <a:r>
              <a:rPr lang="en-US" sz="2799" spc="-139">
                <a:solidFill>
                  <a:srgbClr val="000000"/>
                </a:solidFill>
                <a:latin typeface="League Spartan"/>
              </a:rPr>
              <a:t>Both serve 1 Year</a:t>
            </a:r>
          </a:p>
        </p:txBody>
      </p:sp>
      <p:sp>
        <p:nvSpPr>
          <p:cNvPr name="TextBox 26" id="26"/>
          <p:cNvSpPr txBox="true"/>
          <p:nvPr/>
        </p:nvSpPr>
        <p:spPr>
          <a:xfrm rot="0">
            <a:off x="9950619" y="5726430"/>
            <a:ext cx="2491051" cy="1355725"/>
          </a:xfrm>
          <a:prstGeom prst="rect">
            <a:avLst/>
          </a:prstGeom>
        </p:spPr>
        <p:txBody>
          <a:bodyPr anchor="t" rtlCol="false" tIns="0" lIns="0" bIns="0" rIns="0">
            <a:spAutoFit/>
          </a:bodyPr>
          <a:lstStyle/>
          <a:p>
            <a:pPr algn="ctr">
              <a:lnSpc>
                <a:spcPts val="2659"/>
              </a:lnSpc>
            </a:pPr>
            <a:r>
              <a:rPr lang="en-US" sz="2799" spc="-139">
                <a:solidFill>
                  <a:srgbClr val="000000"/>
                </a:solidFill>
                <a:latin typeface="League Spartan"/>
              </a:rPr>
              <a:t>A serves 5 years</a:t>
            </a:r>
          </a:p>
          <a:p>
            <a:pPr algn="ctr">
              <a:lnSpc>
                <a:spcPts val="2659"/>
              </a:lnSpc>
            </a:pPr>
          </a:p>
          <a:p>
            <a:pPr algn="ctr">
              <a:lnSpc>
                <a:spcPts val="2659"/>
              </a:lnSpc>
            </a:pPr>
            <a:r>
              <a:rPr lang="en-US" sz="2799" spc="-139">
                <a:solidFill>
                  <a:srgbClr val="000000"/>
                </a:solidFill>
                <a:latin typeface="League Spartan"/>
              </a:rPr>
              <a:t>B goes free</a:t>
            </a:r>
          </a:p>
        </p:txBody>
      </p:sp>
      <p:sp>
        <p:nvSpPr>
          <p:cNvPr name="TextBox 27" id="27"/>
          <p:cNvSpPr txBox="true"/>
          <p:nvPr/>
        </p:nvSpPr>
        <p:spPr>
          <a:xfrm rot="0">
            <a:off x="5829905" y="8274845"/>
            <a:ext cx="2491051" cy="1355725"/>
          </a:xfrm>
          <a:prstGeom prst="rect">
            <a:avLst/>
          </a:prstGeom>
        </p:spPr>
        <p:txBody>
          <a:bodyPr anchor="t" rtlCol="false" tIns="0" lIns="0" bIns="0" rIns="0">
            <a:spAutoFit/>
          </a:bodyPr>
          <a:lstStyle/>
          <a:p>
            <a:pPr algn="ctr">
              <a:lnSpc>
                <a:spcPts val="2659"/>
              </a:lnSpc>
            </a:pPr>
            <a:r>
              <a:rPr lang="en-US" sz="2799" spc="-139">
                <a:solidFill>
                  <a:srgbClr val="000000"/>
                </a:solidFill>
                <a:latin typeface="League Spartan"/>
              </a:rPr>
              <a:t>B serves 5 years</a:t>
            </a:r>
          </a:p>
          <a:p>
            <a:pPr algn="ctr">
              <a:lnSpc>
                <a:spcPts val="2659"/>
              </a:lnSpc>
            </a:pPr>
          </a:p>
          <a:p>
            <a:pPr algn="ctr">
              <a:lnSpc>
                <a:spcPts val="2659"/>
              </a:lnSpc>
            </a:pPr>
            <a:r>
              <a:rPr lang="en-US" sz="2799" spc="-139">
                <a:solidFill>
                  <a:srgbClr val="000000"/>
                </a:solidFill>
                <a:latin typeface="League Spartan"/>
              </a:rPr>
              <a:t>A goes free</a:t>
            </a:r>
          </a:p>
        </p:txBody>
      </p:sp>
      <p:sp>
        <p:nvSpPr>
          <p:cNvPr name="TextBox 28" id="28"/>
          <p:cNvSpPr txBox="true"/>
          <p:nvPr/>
        </p:nvSpPr>
        <p:spPr>
          <a:xfrm rot="0">
            <a:off x="9950619" y="8608220"/>
            <a:ext cx="2491051" cy="688975"/>
          </a:xfrm>
          <a:prstGeom prst="rect">
            <a:avLst/>
          </a:prstGeom>
        </p:spPr>
        <p:txBody>
          <a:bodyPr anchor="t" rtlCol="false" tIns="0" lIns="0" bIns="0" rIns="0">
            <a:spAutoFit/>
          </a:bodyPr>
          <a:lstStyle/>
          <a:p>
            <a:pPr algn="ctr">
              <a:lnSpc>
                <a:spcPts val="2659"/>
              </a:lnSpc>
            </a:pPr>
            <a:r>
              <a:rPr lang="en-US" sz="2799" spc="-139">
                <a:solidFill>
                  <a:srgbClr val="000000"/>
                </a:solidFill>
                <a:latin typeface="League Spartan"/>
              </a:rPr>
              <a:t>Both serve 3 years</a:t>
            </a:r>
          </a:p>
        </p:txBody>
      </p:sp>
      <p:sp>
        <p:nvSpPr>
          <p:cNvPr name="TextBox 29" id="29"/>
          <p:cNvSpPr txBox="true"/>
          <p:nvPr/>
        </p:nvSpPr>
        <p:spPr>
          <a:xfrm rot="0">
            <a:off x="1435108" y="1426904"/>
            <a:ext cx="15417785" cy="1437386"/>
          </a:xfrm>
          <a:prstGeom prst="rect">
            <a:avLst/>
          </a:prstGeom>
        </p:spPr>
        <p:txBody>
          <a:bodyPr anchor="t" rtlCol="false" tIns="0" lIns="0" bIns="0" rIns="0">
            <a:spAutoFit/>
          </a:bodyPr>
          <a:lstStyle/>
          <a:p>
            <a:pPr algn="ctr">
              <a:lnSpc>
                <a:spcPts val="3891"/>
              </a:lnSpc>
            </a:pPr>
            <a:r>
              <a:rPr lang="en-US" sz="2799" spc="-139">
                <a:solidFill>
                  <a:srgbClr val="000000"/>
                </a:solidFill>
                <a:latin typeface="League Spartan"/>
              </a:rPr>
              <a:t>You and your friend rob a bank and get caught. Now the police are questioning, put yourself in the position of either Prisoner A or B. What should you do, confess or stay silent? Why?</a:t>
            </a:r>
          </a:p>
        </p:txBody>
      </p:sp>
    </p:spTree>
  </p:cSld>
  <p:clrMapOvr>
    <a:masterClrMapping/>
  </p:clrMapOvr>
</p:sld>
</file>

<file path=ppt/slides/slide10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969289" y="325340"/>
            <a:ext cx="16349422" cy="1405475"/>
            <a:chOff x="0" y="0"/>
            <a:chExt cx="21799229" cy="1873967"/>
          </a:xfrm>
        </p:grpSpPr>
        <p:sp>
          <p:nvSpPr>
            <p:cNvPr name="TextBox 3" id="3"/>
            <p:cNvSpPr txBox="true"/>
            <p:nvPr/>
          </p:nvSpPr>
          <p:spPr>
            <a:xfrm rot="0">
              <a:off x="0" y="142875"/>
              <a:ext cx="21799229" cy="1046693"/>
            </a:xfrm>
            <a:prstGeom prst="rect">
              <a:avLst/>
            </a:prstGeom>
          </p:spPr>
          <p:txBody>
            <a:bodyPr anchor="t" rtlCol="false" tIns="0" lIns="0" bIns="0" rIns="0">
              <a:spAutoFit/>
            </a:bodyPr>
            <a:lstStyle/>
            <a:p>
              <a:pPr algn="ctr">
                <a:lnSpc>
                  <a:spcPts val="5605"/>
                </a:lnSpc>
              </a:pPr>
              <a:r>
                <a:rPr lang="en-US" sz="5900" spc="-295">
                  <a:solidFill>
                    <a:srgbClr val="000000"/>
                  </a:solidFill>
                  <a:latin typeface="League Spartan"/>
                </a:rPr>
                <a:t>Dominant vs Non-Dominant</a:t>
              </a:r>
            </a:p>
          </p:txBody>
        </p:sp>
        <p:sp>
          <p:nvSpPr>
            <p:cNvPr name="TextBox 4" id="4"/>
            <p:cNvSpPr txBox="true"/>
            <p:nvPr/>
          </p:nvSpPr>
          <p:spPr>
            <a:xfrm rot="0">
              <a:off x="0" y="1386287"/>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grpSp>
        <p:nvGrpSpPr>
          <p:cNvPr name="Group 6" id="6"/>
          <p:cNvGrpSpPr/>
          <p:nvPr/>
        </p:nvGrpSpPr>
        <p:grpSpPr>
          <a:xfrm rot="0">
            <a:off x="10148024" y="5237653"/>
            <a:ext cx="3826328" cy="2377121"/>
            <a:chOff x="0" y="0"/>
            <a:chExt cx="812800" cy="504955"/>
          </a:xfrm>
        </p:grpSpPr>
        <p:sp>
          <p:nvSpPr>
            <p:cNvPr name="Freeform 7" id="7"/>
            <p:cNvSpPr/>
            <p:nvPr/>
          </p:nvSpPr>
          <p:spPr>
            <a:xfrm>
              <a:off x="0" y="0"/>
              <a:ext cx="812800" cy="504955"/>
            </a:xfrm>
            <a:custGeom>
              <a:avLst/>
              <a:gdLst/>
              <a:ahLst/>
              <a:cxnLst/>
              <a:rect r="r" b="b" t="t" l="l"/>
              <a:pathLst>
                <a:path h="504955" w="812800">
                  <a:moveTo>
                    <a:pt x="0" y="0"/>
                  </a:moveTo>
                  <a:lnTo>
                    <a:pt x="812800" y="0"/>
                  </a:lnTo>
                  <a:lnTo>
                    <a:pt x="812800" y="504955"/>
                  </a:lnTo>
                  <a:lnTo>
                    <a:pt x="0" y="504955"/>
                  </a:lnTo>
                  <a:close/>
                </a:path>
              </a:pathLst>
            </a:custGeom>
            <a:solidFill>
              <a:srgbClr val="CCCCCC"/>
            </a:solidFill>
          </p:spPr>
        </p:sp>
        <p:sp>
          <p:nvSpPr>
            <p:cNvPr name="TextBox 8" id="8"/>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grpSp>
        <p:nvGrpSpPr>
          <p:cNvPr name="Group 9" id="9"/>
          <p:cNvGrpSpPr/>
          <p:nvPr/>
        </p:nvGrpSpPr>
        <p:grpSpPr>
          <a:xfrm rot="0">
            <a:off x="14269816" y="5237653"/>
            <a:ext cx="3826328" cy="2377121"/>
            <a:chOff x="0" y="0"/>
            <a:chExt cx="812800" cy="504955"/>
          </a:xfrm>
        </p:grpSpPr>
        <p:sp>
          <p:nvSpPr>
            <p:cNvPr name="Freeform 10" id="10"/>
            <p:cNvSpPr/>
            <p:nvPr/>
          </p:nvSpPr>
          <p:spPr>
            <a:xfrm>
              <a:off x="0" y="0"/>
              <a:ext cx="812800" cy="504955"/>
            </a:xfrm>
            <a:custGeom>
              <a:avLst/>
              <a:gdLst/>
              <a:ahLst/>
              <a:cxnLst/>
              <a:rect r="r" b="b" t="t" l="l"/>
              <a:pathLst>
                <a:path h="504955" w="812800">
                  <a:moveTo>
                    <a:pt x="0" y="0"/>
                  </a:moveTo>
                  <a:lnTo>
                    <a:pt x="812800" y="0"/>
                  </a:lnTo>
                  <a:lnTo>
                    <a:pt x="812800" y="504955"/>
                  </a:lnTo>
                  <a:lnTo>
                    <a:pt x="0" y="504955"/>
                  </a:lnTo>
                  <a:close/>
                </a:path>
              </a:pathLst>
            </a:custGeom>
            <a:solidFill>
              <a:srgbClr val="CCCCCC"/>
            </a:solidFill>
          </p:spPr>
        </p:sp>
        <p:sp>
          <p:nvSpPr>
            <p:cNvPr name="TextBox 11" id="11"/>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grpSp>
        <p:nvGrpSpPr>
          <p:cNvPr name="Group 12" id="12"/>
          <p:cNvGrpSpPr/>
          <p:nvPr/>
        </p:nvGrpSpPr>
        <p:grpSpPr>
          <a:xfrm rot="0">
            <a:off x="10148024" y="7820344"/>
            <a:ext cx="3826328" cy="2377121"/>
            <a:chOff x="0" y="0"/>
            <a:chExt cx="812800" cy="504955"/>
          </a:xfrm>
        </p:grpSpPr>
        <p:sp>
          <p:nvSpPr>
            <p:cNvPr name="Freeform 13" id="13"/>
            <p:cNvSpPr/>
            <p:nvPr/>
          </p:nvSpPr>
          <p:spPr>
            <a:xfrm>
              <a:off x="0" y="0"/>
              <a:ext cx="812800" cy="504955"/>
            </a:xfrm>
            <a:custGeom>
              <a:avLst/>
              <a:gdLst/>
              <a:ahLst/>
              <a:cxnLst/>
              <a:rect r="r" b="b" t="t" l="l"/>
              <a:pathLst>
                <a:path h="504955" w="812800">
                  <a:moveTo>
                    <a:pt x="0" y="0"/>
                  </a:moveTo>
                  <a:lnTo>
                    <a:pt x="812800" y="0"/>
                  </a:lnTo>
                  <a:lnTo>
                    <a:pt x="812800" y="504955"/>
                  </a:lnTo>
                  <a:lnTo>
                    <a:pt x="0" y="504955"/>
                  </a:lnTo>
                  <a:close/>
                </a:path>
              </a:pathLst>
            </a:custGeom>
            <a:solidFill>
              <a:srgbClr val="CCCCCC"/>
            </a:solidFill>
          </p:spPr>
        </p:sp>
        <p:sp>
          <p:nvSpPr>
            <p:cNvPr name="TextBox 14" id="14"/>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grpSp>
        <p:nvGrpSpPr>
          <p:cNvPr name="Group 15" id="15"/>
          <p:cNvGrpSpPr/>
          <p:nvPr/>
        </p:nvGrpSpPr>
        <p:grpSpPr>
          <a:xfrm rot="0">
            <a:off x="14269816" y="7820344"/>
            <a:ext cx="3826328" cy="2377121"/>
            <a:chOff x="0" y="0"/>
            <a:chExt cx="812800" cy="504955"/>
          </a:xfrm>
        </p:grpSpPr>
        <p:sp>
          <p:nvSpPr>
            <p:cNvPr name="Freeform 16" id="16"/>
            <p:cNvSpPr/>
            <p:nvPr/>
          </p:nvSpPr>
          <p:spPr>
            <a:xfrm>
              <a:off x="0" y="0"/>
              <a:ext cx="812800" cy="504955"/>
            </a:xfrm>
            <a:custGeom>
              <a:avLst/>
              <a:gdLst/>
              <a:ahLst/>
              <a:cxnLst/>
              <a:rect r="r" b="b" t="t" l="l"/>
              <a:pathLst>
                <a:path h="504955" w="812800">
                  <a:moveTo>
                    <a:pt x="0" y="0"/>
                  </a:moveTo>
                  <a:lnTo>
                    <a:pt x="812800" y="0"/>
                  </a:lnTo>
                  <a:lnTo>
                    <a:pt x="812800" y="504955"/>
                  </a:lnTo>
                  <a:lnTo>
                    <a:pt x="0" y="504955"/>
                  </a:lnTo>
                  <a:close/>
                </a:path>
              </a:pathLst>
            </a:custGeom>
            <a:solidFill>
              <a:srgbClr val="CCCCCC"/>
            </a:solidFill>
          </p:spPr>
        </p:sp>
        <p:sp>
          <p:nvSpPr>
            <p:cNvPr name="TextBox 17" id="17"/>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sp>
        <p:nvSpPr>
          <p:cNvPr name="TextBox 18" id="18"/>
          <p:cNvSpPr txBox="true"/>
          <p:nvPr/>
        </p:nvSpPr>
        <p:spPr>
          <a:xfrm rot="0">
            <a:off x="5107858" y="7470311"/>
            <a:ext cx="2491051" cy="355600"/>
          </a:xfrm>
          <a:prstGeom prst="rect">
            <a:avLst/>
          </a:prstGeom>
        </p:spPr>
        <p:txBody>
          <a:bodyPr anchor="t" rtlCol="false" tIns="0" lIns="0" bIns="0" rIns="0">
            <a:spAutoFit/>
          </a:bodyPr>
          <a:lstStyle/>
          <a:p>
            <a:pPr algn="ctr">
              <a:lnSpc>
                <a:spcPts val="2659"/>
              </a:lnSpc>
            </a:pPr>
            <a:r>
              <a:rPr lang="en-US" sz="2799" spc="-139">
                <a:solidFill>
                  <a:srgbClr val="C22124"/>
                </a:solidFill>
                <a:latin typeface="League Spartan"/>
              </a:rPr>
              <a:t>Firm A</a:t>
            </a:r>
          </a:p>
        </p:txBody>
      </p:sp>
      <p:sp>
        <p:nvSpPr>
          <p:cNvPr name="TextBox 19" id="19"/>
          <p:cNvSpPr txBox="true"/>
          <p:nvPr/>
        </p:nvSpPr>
        <p:spPr>
          <a:xfrm rot="0">
            <a:off x="13006332" y="3877750"/>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Firm B</a:t>
            </a:r>
          </a:p>
        </p:txBody>
      </p:sp>
      <p:sp>
        <p:nvSpPr>
          <p:cNvPr name="TextBox 20" id="20"/>
          <p:cNvSpPr txBox="true"/>
          <p:nvPr/>
        </p:nvSpPr>
        <p:spPr>
          <a:xfrm rot="0">
            <a:off x="7361697" y="8864442"/>
            <a:ext cx="2491051" cy="355600"/>
          </a:xfrm>
          <a:prstGeom prst="rect">
            <a:avLst/>
          </a:prstGeom>
        </p:spPr>
        <p:txBody>
          <a:bodyPr anchor="t" rtlCol="false" tIns="0" lIns="0" bIns="0" rIns="0">
            <a:spAutoFit/>
          </a:bodyPr>
          <a:lstStyle/>
          <a:p>
            <a:pPr algn="ctr">
              <a:lnSpc>
                <a:spcPts val="2659"/>
              </a:lnSpc>
            </a:pPr>
            <a:r>
              <a:rPr lang="en-US" sz="2799" spc="-139">
                <a:solidFill>
                  <a:srgbClr val="C22124"/>
                </a:solidFill>
                <a:latin typeface="League Spartan"/>
              </a:rPr>
              <a:t>Price Low</a:t>
            </a:r>
          </a:p>
        </p:txBody>
      </p:sp>
      <p:sp>
        <p:nvSpPr>
          <p:cNvPr name="TextBox 21" id="21"/>
          <p:cNvSpPr txBox="true"/>
          <p:nvPr/>
        </p:nvSpPr>
        <p:spPr>
          <a:xfrm rot="0">
            <a:off x="7361697" y="6281751"/>
            <a:ext cx="2491051" cy="355600"/>
          </a:xfrm>
          <a:prstGeom prst="rect">
            <a:avLst/>
          </a:prstGeom>
        </p:spPr>
        <p:txBody>
          <a:bodyPr anchor="t" rtlCol="false" tIns="0" lIns="0" bIns="0" rIns="0">
            <a:spAutoFit/>
          </a:bodyPr>
          <a:lstStyle/>
          <a:p>
            <a:pPr algn="ctr">
              <a:lnSpc>
                <a:spcPts val="2659"/>
              </a:lnSpc>
            </a:pPr>
            <a:r>
              <a:rPr lang="en-US" sz="2799" spc="-139">
                <a:solidFill>
                  <a:srgbClr val="C22124"/>
                </a:solidFill>
                <a:latin typeface="League Spartan"/>
              </a:rPr>
              <a:t>Price High</a:t>
            </a:r>
          </a:p>
        </p:txBody>
      </p:sp>
      <p:sp>
        <p:nvSpPr>
          <p:cNvPr name="TextBox 22" id="22"/>
          <p:cNvSpPr txBox="true"/>
          <p:nvPr/>
        </p:nvSpPr>
        <p:spPr>
          <a:xfrm rot="0">
            <a:off x="10815662" y="4672503"/>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Price High</a:t>
            </a:r>
          </a:p>
        </p:txBody>
      </p:sp>
      <p:sp>
        <p:nvSpPr>
          <p:cNvPr name="TextBox 23" id="23"/>
          <p:cNvSpPr txBox="true"/>
          <p:nvPr/>
        </p:nvSpPr>
        <p:spPr>
          <a:xfrm rot="0">
            <a:off x="14936377" y="4614350"/>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Price Low</a:t>
            </a:r>
          </a:p>
        </p:txBody>
      </p:sp>
      <p:sp>
        <p:nvSpPr>
          <p:cNvPr name="TextBox 24" id="24"/>
          <p:cNvSpPr txBox="true"/>
          <p:nvPr/>
        </p:nvSpPr>
        <p:spPr>
          <a:xfrm rot="0">
            <a:off x="10815662" y="6070613"/>
            <a:ext cx="2491051" cy="355600"/>
          </a:xfrm>
          <a:prstGeom prst="rect">
            <a:avLst/>
          </a:prstGeom>
        </p:spPr>
        <p:txBody>
          <a:bodyPr anchor="t" rtlCol="false" tIns="0" lIns="0" bIns="0" rIns="0">
            <a:spAutoFit/>
          </a:bodyPr>
          <a:lstStyle/>
          <a:p>
            <a:pPr algn="ctr">
              <a:lnSpc>
                <a:spcPts val="2659"/>
              </a:lnSpc>
            </a:pPr>
            <a:r>
              <a:rPr lang="en-US" sz="2799" spc="-139">
                <a:solidFill>
                  <a:srgbClr val="CA1E25"/>
                </a:solidFill>
                <a:latin typeface="League Spartan"/>
              </a:rPr>
              <a:t>$100 Profit</a:t>
            </a:r>
          </a:p>
        </p:txBody>
      </p:sp>
      <p:sp>
        <p:nvSpPr>
          <p:cNvPr name="TextBox 25" id="25"/>
          <p:cNvSpPr txBox="true"/>
          <p:nvPr/>
        </p:nvSpPr>
        <p:spPr>
          <a:xfrm rot="0">
            <a:off x="969289" y="1645090"/>
            <a:ext cx="16211436" cy="503936"/>
          </a:xfrm>
          <a:prstGeom prst="rect">
            <a:avLst/>
          </a:prstGeom>
        </p:spPr>
        <p:txBody>
          <a:bodyPr anchor="t" rtlCol="false" tIns="0" lIns="0" bIns="0" rIns="0">
            <a:spAutoFit/>
          </a:bodyPr>
          <a:lstStyle/>
          <a:p>
            <a:pPr algn="ctr">
              <a:lnSpc>
                <a:spcPts val="3891"/>
              </a:lnSpc>
            </a:pPr>
            <a:r>
              <a:rPr lang="en-US" sz="2799" spc="-139">
                <a:solidFill>
                  <a:srgbClr val="000000"/>
                </a:solidFill>
                <a:latin typeface="Telegraf Bold"/>
              </a:rPr>
              <a:t>Dominant Strategy - </a:t>
            </a:r>
            <a:r>
              <a:rPr lang="en-US" sz="2799" spc="-139">
                <a:solidFill>
                  <a:srgbClr val="000000"/>
                </a:solidFill>
                <a:latin typeface="Telegraf"/>
              </a:rPr>
              <a:t>There is one choice you should always make, regardless of your opponent's decision.</a:t>
            </a:r>
          </a:p>
        </p:txBody>
      </p:sp>
      <p:sp>
        <p:nvSpPr>
          <p:cNvPr name="TextBox 26" id="26"/>
          <p:cNvSpPr txBox="true"/>
          <p:nvPr/>
        </p:nvSpPr>
        <p:spPr>
          <a:xfrm rot="0">
            <a:off x="969289" y="2374641"/>
            <a:ext cx="16211436" cy="503936"/>
          </a:xfrm>
          <a:prstGeom prst="rect">
            <a:avLst/>
          </a:prstGeom>
        </p:spPr>
        <p:txBody>
          <a:bodyPr anchor="t" rtlCol="false" tIns="0" lIns="0" bIns="0" rIns="0">
            <a:spAutoFit/>
          </a:bodyPr>
          <a:lstStyle/>
          <a:p>
            <a:pPr algn="ctr">
              <a:lnSpc>
                <a:spcPts val="3891"/>
              </a:lnSpc>
            </a:pPr>
            <a:r>
              <a:rPr lang="en-US" sz="2799" spc="-139">
                <a:solidFill>
                  <a:srgbClr val="000000"/>
                </a:solidFill>
                <a:latin typeface="Telegraf Bold"/>
              </a:rPr>
              <a:t>Non-Dominant Strategy - </a:t>
            </a:r>
            <a:r>
              <a:rPr lang="en-US" sz="2799" spc="-139">
                <a:solidFill>
                  <a:srgbClr val="000000"/>
                </a:solidFill>
                <a:latin typeface="Telegraf"/>
              </a:rPr>
              <a:t>Your best choice is dependent upon your opponent's decision</a:t>
            </a:r>
          </a:p>
        </p:txBody>
      </p:sp>
      <p:sp>
        <p:nvSpPr>
          <p:cNvPr name="TextBox 27" id="27"/>
          <p:cNvSpPr txBox="true"/>
          <p:nvPr/>
        </p:nvSpPr>
        <p:spPr>
          <a:xfrm rot="0">
            <a:off x="10815662" y="8653305"/>
            <a:ext cx="2491051" cy="355600"/>
          </a:xfrm>
          <a:prstGeom prst="rect">
            <a:avLst/>
          </a:prstGeom>
        </p:spPr>
        <p:txBody>
          <a:bodyPr anchor="t" rtlCol="false" tIns="0" lIns="0" bIns="0" rIns="0">
            <a:spAutoFit/>
          </a:bodyPr>
          <a:lstStyle/>
          <a:p>
            <a:pPr algn="ctr">
              <a:lnSpc>
                <a:spcPts val="2659"/>
              </a:lnSpc>
            </a:pPr>
            <a:r>
              <a:rPr lang="en-US" sz="2799" spc="-139">
                <a:solidFill>
                  <a:srgbClr val="CA1E25"/>
                </a:solidFill>
                <a:latin typeface="League Spartan"/>
              </a:rPr>
              <a:t>$50 Profit</a:t>
            </a:r>
          </a:p>
        </p:txBody>
      </p:sp>
      <p:sp>
        <p:nvSpPr>
          <p:cNvPr name="TextBox 28" id="28"/>
          <p:cNvSpPr txBox="true"/>
          <p:nvPr/>
        </p:nvSpPr>
        <p:spPr>
          <a:xfrm rot="0">
            <a:off x="14936377" y="6070613"/>
            <a:ext cx="2491051" cy="355600"/>
          </a:xfrm>
          <a:prstGeom prst="rect">
            <a:avLst/>
          </a:prstGeom>
        </p:spPr>
        <p:txBody>
          <a:bodyPr anchor="t" rtlCol="false" tIns="0" lIns="0" bIns="0" rIns="0">
            <a:spAutoFit/>
          </a:bodyPr>
          <a:lstStyle/>
          <a:p>
            <a:pPr algn="ctr">
              <a:lnSpc>
                <a:spcPts val="2659"/>
              </a:lnSpc>
            </a:pPr>
            <a:r>
              <a:rPr lang="en-US" sz="2799" spc="-139">
                <a:solidFill>
                  <a:srgbClr val="CA1E25"/>
                </a:solidFill>
                <a:latin typeface="League Spartan"/>
              </a:rPr>
              <a:t>$60 Profit</a:t>
            </a:r>
          </a:p>
        </p:txBody>
      </p:sp>
      <p:sp>
        <p:nvSpPr>
          <p:cNvPr name="TextBox 29" id="29"/>
          <p:cNvSpPr txBox="true"/>
          <p:nvPr/>
        </p:nvSpPr>
        <p:spPr>
          <a:xfrm rot="0">
            <a:off x="14936377" y="8653305"/>
            <a:ext cx="2491051" cy="355600"/>
          </a:xfrm>
          <a:prstGeom prst="rect">
            <a:avLst/>
          </a:prstGeom>
        </p:spPr>
        <p:txBody>
          <a:bodyPr anchor="t" rtlCol="false" tIns="0" lIns="0" bIns="0" rIns="0">
            <a:spAutoFit/>
          </a:bodyPr>
          <a:lstStyle/>
          <a:p>
            <a:pPr algn="ctr">
              <a:lnSpc>
                <a:spcPts val="2659"/>
              </a:lnSpc>
            </a:pPr>
            <a:r>
              <a:rPr lang="en-US" sz="2799" spc="-139">
                <a:solidFill>
                  <a:srgbClr val="CA1E25"/>
                </a:solidFill>
                <a:latin typeface="League Spartan"/>
              </a:rPr>
              <a:t>$20 Profit</a:t>
            </a:r>
          </a:p>
        </p:txBody>
      </p:sp>
      <p:sp>
        <p:nvSpPr>
          <p:cNvPr name="TextBox 30" id="30"/>
          <p:cNvSpPr txBox="true"/>
          <p:nvPr/>
        </p:nvSpPr>
        <p:spPr>
          <a:xfrm rot="0">
            <a:off x="10815662" y="6704025"/>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$50 Profit</a:t>
            </a:r>
          </a:p>
        </p:txBody>
      </p:sp>
      <p:sp>
        <p:nvSpPr>
          <p:cNvPr name="TextBox 31" id="31"/>
          <p:cNvSpPr txBox="true"/>
          <p:nvPr/>
        </p:nvSpPr>
        <p:spPr>
          <a:xfrm rot="0">
            <a:off x="10815662" y="9285130"/>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$40 Profit</a:t>
            </a:r>
          </a:p>
        </p:txBody>
      </p:sp>
      <p:sp>
        <p:nvSpPr>
          <p:cNvPr name="TextBox 32" id="32"/>
          <p:cNvSpPr txBox="true"/>
          <p:nvPr/>
        </p:nvSpPr>
        <p:spPr>
          <a:xfrm rot="0">
            <a:off x="14937455" y="6704025"/>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$90 Profit</a:t>
            </a:r>
          </a:p>
        </p:txBody>
      </p:sp>
      <p:sp>
        <p:nvSpPr>
          <p:cNvPr name="TextBox 33" id="33"/>
          <p:cNvSpPr txBox="true"/>
          <p:nvPr/>
        </p:nvSpPr>
        <p:spPr>
          <a:xfrm rot="0">
            <a:off x="14936377" y="9342280"/>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$10 Profit</a:t>
            </a:r>
          </a:p>
        </p:txBody>
      </p:sp>
      <p:sp>
        <p:nvSpPr>
          <p:cNvPr name="TextBox 34" id="34"/>
          <p:cNvSpPr txBox="true"/>
          <p:nvPr/>
        </p:nvSpPr>
        <p:spPr>
          <a:xfrm rot="0">
            <a:off x="589988" y="4932853"/>
            <a:ext cx="5611750" cy="1694561"/>
          </a:xfrm>
          <a:prstGeom prst="rect">
            <a:avLst/>
          </a:prstGeom>
        </p:spPr>
        <p:txBody>
          <a:bodyPr anchor="t" rtlCol="false" tIns="0" lIns="0" bIns="0" rIns="0">
            <a:spAutoFit/>
          </a:bodyPr>
          <a:lstStyle/>
          <a:p>
            <a:pPr algn="ctr">
              <a:lnSpc>
                <a:spcPts val="4478"/>
              </a:lnSpc>
            </a:pPr>
            <a:r>
              <a:rPr lang="en-US" sz="3222" spc="-161">
                <a:solidFill>
                  <a:srgbClr val="34A853"/>
                </a:solidFill>
                <a:latin typeface="Telegraf Bold"/>
              </a:rPr>
              <a:t>Does one firm in this matrix have a dominant strategy?</a:t>
            </a:r>
          </a:p>
          <a:p>
            <a:pPr algn="ctr">
              <a:lnSpc>
                <a:spcPts val="4478"/>
              </a:lnSpc>
            </a:pPr>
            <a:r>
              <a:rPr lang="en-US" sz="3222" spc="-161">
                <a:solidFill>
                  <a:srgbClr val="34A853"/>
                </a:solidFill>
                <a:latin typeface="Telegraf Bold"/>
              </a:rPr>
              <a:t>Explain in writing.</a:t>
            </a:r>
          </a:p>
        </p:txBody>
      </p:sp>
    </p:spTree>
  </p:cSld>
  <p:clrMapOvr>
    <a:masterClrMapping/>
  </p:clrMapOvr>
</p:sld>
</file>

<file path=ppt/slides/slide10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148024" y="5237653"/>
            <a:ext cx="3826328" cy="2377121"/>
            <a:chOff x="0" y="0"/>
            <a:chExt cx="812800" cy="504955"/>
          </a:xfrm>
        </p:grpSpPr>
        <p:sp>
          <p:nvSpPr>
            <p:cNvPr name="Freeform 3" id="3"/>
            <p:cNvSpPr/>
            <p:nvPr/>
          </p:nvSpPr>
          <p:spPr>
            <a:xfrm>
              <a:off x="0" y="0"/>
              <a:ext cx="812800" cy="504955"/>
            </a:xfrm>
            <a:custGeom>
              <a:avLst/>
              <a:gdLst/>
              <a:ahLst/>
              <a:cxnLst/>
              <a:rect r="r" b="b" t="t" l="l"/>
              <a:pathLst>
                <a:path h="504955" w="812800">
                  <a:moveTo>
                    <a:pt x="0" y="0"/>
                  </a:moveTo>
                  <a:lnTo>
                    <a:pt x="812800" y="0"/>
                  </a:lnTo>
                  <a:lnTo>
                    <a:pt x="812800" y="504955"/>
                  </a:lnTo>
                  <a:lnTo>
                    <a:pt x="0" y="504955"/>
                  </a:lnTo>
                  <a:close/>
                </a:path>
              </a:pathLst>
            </a:custGeom>
            <a:solidFill>
              <a:srgbClr val="CCCCCC"/>
            </a:solidFill>
          </p:spPr>
        </p:sp>
        <p:sp>
          <p:nvSpPr>
            <p:cNvPr name="TextBox 4" id="4"/>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grpSp>
        <p:nvGrpSpPr>
          <p:cNvPr name="Group 5" id="5"/>
          <p:cNvGrpSpPr/>
          <p:nvPr/>
        </p:nvGrpSpPr>
        <p:grpSpPr>
          <a:xfrm rot="0">
            <a:off x="14269816" y="5237653"/>
            <a:ext cx="3826328" cy="2377121"/>
            <a:chOff x="0" y="0"/>
            <a:chExt cx="812800" cy="504955"/>
          </a:xfrm>
        </p:grpSpPr>
        <p:sp>
          <p:nvSpPr>
            <p:cNvPr name="Freeform 6" id="6"/>
            <p:cNvSpPr/>
            <p:nvPr/>
          </p:nvSpPr>
          <p:spPr>
            <a:xfrm>
              <a:off x="0" y="0"/>
              <a:ext cx="812800" cy="504955"/>
            </a:xfrm>
            <a:custGeom>
              <a:avLst/>
              <a:gdLst/>
              <a:ahLst/>
              <a:cxnLst/>
              <a:rect r="r" b="b" t="t" l="l"/>
              <a:pathLst>
                <a:path h="504955" w="812800">
                  <a:moveTo>
                    <a:pt x="0" y="0"/>
                  </a:moveTo>
                  <a:lnTo>
                    <a:pt x="812800" y="0"/>
                  </a:lnTo>
                  <a:lnTo>
                    <a:pt x="812800" y="504955"/>
                  </a:lnTo>
                  <a:lnTo>
                    <a:pt x="0" y="504955"/>
                  </a:lnTo>
                  <a:close/>
                </a:path>
              </a:pathLst>
            </a:custGeom>
            <a:solidFill>
              <a:srgbClr val="CCCCCC"/>
            </a:solidFill>
          </p:spPr>
        </p:sp>
        <p:sp>
          <p:nvSpPr>
            <p:cNvPr name="TextBox 7" id="7"/>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grpSp>
        <p:nvGrpSpPr>
          <p:cNvPr name="Group 8" id="8"/>
          <p:cNvGrpSpPr/>
          <p:nvPr/>
        </p:nvGrpSpPr>
        <p:grpSpPr>
          <a:xfrm rot="0">
            <a:off x="10148024" y="7820344"/>
            <a:ext cx="3826328" cy="2377121"/>
            <a:chOff x="0" y="0"/>
            <a:chExt cx="812800" cy="504955"/>
          </a:xfrm>
        </p:grpSpPr>
        <p:sp>
          <p:nvSpPr>
            <p:cNvPr name="Freeform 9" id="9"/>
            <p:cNvSpPr/>
            <p:nvPr/>
          </p:nvSpPr>
          <p:spPr>
            <a:xfrm>
              <a:off x="0" y="0"/>
              <a:ext cx="812800" cy="504955"/>
            </a:xfrm>
            <a:custGeom>
              <a:avLst/>
              <a:gdLst/>
              <a:ahLst/>
              <a:cxnLst/>
              <a:rect r="r" b="b" t="t" l="l"/>
              <a:pathLst>
                <a:path h="504955" w="812800">
                  <a:moveTo>
                    <a:pt x="0" y="0"/>
                  </a:moveTo>
                  <a:lnTo>
                    <a:pt x="812800" y="0"/>
                  </a:lnTo>
                  <a:lnTo>
                    <a:pt x="812800" y="504955"/>
                  </a:lnTo>
                  <a:lnTo>
                    <a:pt x="0" y="504955"/>
                  </a:lnTo>
                  <a:close/>
                </a:path>
              </a:pathLst>
            </a:custGeom>
            <a:solidFill>
              <a:srgbClr val="CCCCCC"/>
            </a:solidFill>
          </p:spPr>
        </p:sp>
        <p:sp>
          <p:nvSpPr>
            <p:cNvPr name="TextBox 10" id="10"/>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grpSp>
        <p:nvGrpSpPr>
          <p:cNvPr name="Group 11" id="11"/>
          <p:cNvGrpSpPr/>
          <p:nvPr/>
        </p:nvGrpSpPr>
        <p:grpSpPr>
          <a:xfrm rot="0">
            <a:off x="14269816" y="7820344"/>
            <a:ext cx="3826328" cy="2377121"/>
            <a:chOff x="0" y="0"/>
            <a:chExt cx="812800" cy="504955"/>
          </a:xfrm>
        </p:grpSpPr>
        <p:sp>
          <p:nvSpPr>
            <p:cNvPr name="Freeform 12" id="12"/>
            <p:cNvSpPr/>
            <p:nvPr/>
          </p:nvSpPr>
          <p:spPr>
            <a:xfrm>
              <a:off x="0" y="0"/>
              <a:ext cx="812800" cy="504955"/>
            </a:xfrm>
            <a:custGeom>
              <a:avLst/>
              <a:gdLst/>
              <a:ahLst/>
              <a:cxnLst/>
              <a:rect r="r" b="b" t="t" l="l"/>
              <a:pathLst>
                <a:path h="504955" w="812800">
                  <a:moveTo>
                    <a:pt x="0" y="0"/>
                  </a:moveTo>
                  <a:lnTo>
                    <a:pt x="812800" y="0"/>
                  </a:lnTo>
                  <a:lnTo>
                    <a:pt x="812800" y="504955"/>
                  </a:lnTo>
                  <a:lnTo>
                    <a:pt x="0" y="504955"/>
                  </a:lnTo>
                  <a:close/>
                </a:path>
              </a:pathLst>
            </a:custGeom>
            <a:solidFill>
              <a:srgbClr val="CCCCCC"/>
            </a:solidFill>
          </p:spPr>
        </p:sp>
        <p:sp>
          <p:nvSpPr>
            <p:cNvPr name="TextBox 13" id="13"/>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pic>
        <p:nvPicPr>
          <p:cNvPr name="Picture 14" id="1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981485" y="5569305"/>
            <a:ext cx="2159406" cy="1058109"/>
          </a:xfrm>
          <a:prstGeom prst="rect">
            <a:avLst/>
          </a:prstGeom>
        </p:spPr>
      </p:pic>
      <p:sp>
        <p:nvSpPr>
          <p:cNvPr name="TextBox 15" id="15"/>
          <p:cNvSpPr txBox="true"/>
          <p:nvPr/>
        </p:nvSpPr>
        <p:spPr>
          <a:xfrm rot="0">
            <a:off x="14936377" y="6070613"/>
            <a:ext cx="2491051" cy="355600"/>
          </a:xfrm>
          <a:prstGeom prst="rect">
            <a:avLst/>
          </a:prstGeom>
        </p:spPr>
        <p:txBody>
          <a:bodyPr anchor="t" rtlCol="false" tIns="0" lIns="0" bIns="0" rIns="0">
            <a:spAutoFit/>
          </a:bodyPr>
          <a:lstStyle/>
          <a:p>
            <a:pPr algn="ctr">
              <a:lnSpc>
                <a:spcPts val="2659"/>
              </a:lnSpc>
            </a:pPr>
            <a:r>
              <a:rPr lang="en-US" sz="2799" spc="-139">
                <a:solidFill>
                  <a:srgbClr val="CA1E25"/>
                </a:solidFill>
                <a:latin typeface="League Spartan"/>
              </a:rPr>
              <a:t>$60 Profit</a:t>
            </a:r>
          </a:p>
        </p:txBody>
      </p:sp>
      <p:grpSp>
        <p:nvGrpSpPr>
          <p:cNvPr name="Group 16" id="16"/>
          <p:cNvGrpSpPr/>
          <p:nvPr/>
        </p:nvGrpSpPr>
        <p:grpSpPr>
          <a:xfrm rot="0">
            <a:off x="10749595" y="9110620"/>
            <a:ext cx="2623185" cy="637944"/>
            <a:chOff x="0" y="0"/>
            <a:chExt cx="1913890" cy="465447"/>
          </a:xfrm>
        </p:grpSpPr>
        <p:sp>
          <p:nvSpPr>
            <p:cNvPr name="Freeform 17" id="17"/>
            <p:cNvSpPr/>
            <p:nvPr/>
          </p:nvSpPr>
          <p:spPr>
            <a:xfrm>
              <a:off x="0" y="0"/>
              <a:ext cx="1913890" cy="465447"/>
            </a:xfrm>
            <a:custGeom>
              <a:avLst/>
              <a:gdLst/>
              <a:ahLst/>
              <a:cxnLst/>
              <a:rect r="r" b="b" t="t" l="l"/>
              <a:pathLst>
                <a:path h="465447" w="1913890">
                  <a:moveTo>
                    <a:pt x="0" y="0"/>
                  </a:moveTo>
                  <a:lnTo>
                    <a:pt x="0" y="465447"/>
                  </a:lnTo>
                  <a:lnTo>
                    <a:pt x="1913890" y="465447"/>
                  </a:lnTo>
                  <a:lnTo>
                    <a:pt x="1913890" y="0"/>
                  </a:lnTo>
                  <a:lnTo>
                    <a:pt x="0" y="0"/>
                  </a:lnTo>
                  <a:close/>
                  <a:moveTo>
                    <a:pt x="1852930" y="404487"/>
                  </a:moveTo>
                  <a:lnTo>
                    <a:pt x="59690" y="404487"/>
                  </a:lnTo>
                  <a:lnTo>
                    <a:pt x="59690" y="59690"/>
                  </a:lnTo>
                  <a:lnTo>
                    <a:pt x="1852930" y="59690"/>
                  </a:lnTo>
                  <a:lnTo>
                    <a:pt x="1852930" y="404487"/>
                  </a:lnTo>
                  <a:close/>
                </a:path>
              </a:pathLst>
            </a:custGeom>
            <a:solidFill>
              <a:srgbClr val="000000"/>
            </a:solidFill>
          </p:spPr>
        </p:sp>
      </p:grpSp>
      <p:sp>
        <p:nvSpPr>
          <p:cNvPr name="TextBox 18" id="18"/>
          <p:cNvSpPr txBox="true"/>
          <p:nvPr/>
        </p:nvSpPr>
        <p:spPr>
          <a:xfrm rot="0">
            <a:off x="14937455" y="6704025"/>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$90 Profit</a:t>
            </a:r>
          </a:p>
        </p:txBody>
      </p:sp>
      <p:pic>
        <p:nvPicPr>
          <p:cNvPr name="Picture 19" id="1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099894" y="5579242"/>
            <a:ext cx="2159406" cy="1058109"/>
          </a:xfrm>
          <a:prstGeom prst="rect">
            <a:avLst/>
          </a:prstGeom>
        </p:spPr>
      </p:pic>
      <p:grpSp>
        <p:nvGrpSpPr>
          <p:cNvPr name="Group 20" id="20"/>
          <p:cNvGrpSpPr/>
          <p:nvPr/>
        </p:nvGrpSpPr>
        <p:grpSpPr>
          <a:xfrm rot="0">
            <a:off x="14870310" y="6529516"/>
            <a:ext cx="2623185" cy="637944"/>
            <a:chOff x="0" y="0"/>
            <a:chExt cx="1913890" cy="465447"/>
          </a:xfrm>
        </p:grpSpPr>
        <p:sp>
          <p:nvSpPr>
            <p:cNvPr name="Freeform 21" id="21"/>
            <p:cNvSpPr/>
            <p:nvPr/>
          </p:nvSpPr>
          <p:spPr>
            <a:xfrm>
              <a:off x="0" y="0"/>
              <a:ext cx="1913890" cy="465447"/>
            </a:xfrm>
            <a:custGeom>
              <a:avLst/>
              <a:gdLst/>
              <a:ahLst/>
              <a:cxnLst/>
              <a:rect r="r" b="b" t="t" l="l"/>
              <a:pathLst>
                <a:path h="465447" w="1913890">
                  <a:moveTo>
                    <a:pt x="0" y="0"/>
                  </a:moveTo>
                  <a:lnTo>
                    <a:pt x="0" y="465447"/>
                  </a:lnTo>
                  <a:lnTo>
                    <a:pt x="1913890" y="465447"/>
                  </a:lnTo>
                  <a:lnTo>
                    <a:pt x="1913890" y="0"/>
                  </a:lnTo>
                  <a:lnTo>
                    <a:pt x="0" y="0"/>
                  </a:lnTo>
                  <a:close/>
                  <a:moveTo>
                    <a:pt x="1852930" y="404487"/>
                  </a:moveTo>
                  <a:lnTo>
                    <a:pt x="59690" y="404487"/>
                  </a:lnTo>
                  <a:lnTo>
                    <a:pt x="59690" y="59690"/>
                  </a:lnTo>
                  <a:lnTo>
                    <a:pt x="1852930" y="59690"/>
                  </a:lnTo>
                  <a:lnTo>
                    <a:pt x="1852930" y="404487"/>
                  </a:lnTo>
                  <a:close/>
                </a:path>
              </a:pathLst>
            </a:custGeom>
            <a:solidFill>
              <a:srgbClr val="000000"/>
            </a:solidFill>
          </p:spPr>
        </p:sp>
      </p:grpSp>
      <p:grpSp>
        <p:nvGrpSpPr>
          <p:cNvPr name="Group 22" id="22"/>
          <p:cNvGrpSpPr/>
          <p:nvPr/>
        </p:nvGrpSpPr>
        <p:grpSpPr>
          <a:xfrm rot="0">
            <a:off x="0" y="4022212"/>
            <a:ext cx="5339899" cy="3381424"/>
            <a:chOff x="0" y="0"/>
            <a:chExt cx="1948010" cy="1233553"/>
          </a:xfrm>
        </p:grpSpPr>
        <p:sp>
          <p:nvSpPr>
            <p:cNvPr name="Freeform 23" id="23"/>
            <p:cNvSpPr/>
            <p:nvPr/>
          </p:nvSpPr>
          <p:spPr>
            <a:xfrm>
              <a:off x="0" y="0"/>
              <a:ext cx="1948010" cy="1233553"/>
            </a:xfrm>
            <a:custGeom>
              <a:avLst/>
              <a:gdLst/>
              <a:ahLst/>
              <a:cxnLst/>
              <a:rect r="r" b="b" t="t" l="l"/>
              <a:pathLst>
                <a:path h="1233553" w="1948010">
                  <a:moveTo>
                    <a:pt x="0" y="0"/>
                  </a:moveTo>
                  <a:lnTo>
                    <a:pt x="0" y="1233553"/>
                  </a:lnTo>
                  <a:lnTo>
                    <a:pt x="1948010" y="1233553"/>
                  </a:lnTo>
                  <a:lnTo>
                    <a:pt x="1948010" y="0"/>
                  </a:lnTo>
                  <a:lnTo>
                    <a:pt x="0" y="0"/>
                  </a:lnTo>
                  <a:close/>
                  <a:moveTo>
                    <a:pt x="1887050" y="1172592"/>
                  </a:moveTo>
                  <a:lnTo>
                    <a:pt x="59690" y="1172592"/>
                  </a:lnTo>
                  <a:lnTo>
                    <a:pt x="59690" y="59690"/>
                  </a:lnTo>
                  <a:lnTo>
                    <a:pt x="1887050" y="59690"/>
                  </a:lnTo>
                  <a:lnTo>
                    <a:pt x="1887050" y="1172592"/>
                  </a:lnTo>
                  <a:close/>
                </a:path>
              </a:pathLst>
            </a:custGeom>
            <a:solidFill>
              <a:srgbClr val="EFD266"/>
            </a:solidFill>
          </p:spPr>
        </p:sp>
      </p:grpSp>
      <p:pic>
        <p:nvPicPr>
          <p:cNvPr name="Picture 24" id="2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10544" y="4440895"/>
            <a:ext cx="2159406" cy="1058109"/>
          </a:xfrm>
          <a:prstGeom prst="rect">
            <a:avLst/>
          </a:prstGeom>
        </p:spPr>
      </p:pic>
      <p:grpSp>
        <p:nvGrpSpPr>
          <p:cNvPr name="Group 25" id="25"/>
          <p:cNvGrpSpPr/>
          <p:nvPr/>
        </p:nvGrpSpPr>
        <p:grpSpPr>
          <a:xfrm rot="0">
            <a:off x="325419" y="6232429"/>
            <a:ext cx="2623185" cy="637944"/>
            <a:chOff x="0" y="0"/>
            <a:chExt cx="1913890" cy="465447"/>
          </a:xfrm>
        </p:grpSpPr>
        <p:sp>
          <p:nvSpPr>
            <p:cNvPr name="Freeform 26" id="26"/>
            <p:cNvSpPr/>
            <p:nvPr/>
          </p:nvSpPr>
          <p:spPr>
            <a:xfrm>
              <a:off x="0" y="0"/>
              <a:ext cx="1913890" cy="465447"/>
            </a:xfrm>
            <a:custGeom>
              <a:avLst/>
              <a:gdLst/>
              <a:ahLst/>
              <a:cxnLst/>
              <a:rect r="r" b="b" t="t" l="l"/>
              <a:pathLst>
                <a:path h="465447" w="1913890">
                  <a:moveTo>
                    <a:pt x="0" y="0"/>
                  </a:moveTo>
                  <a:lnTo>
                    <a:pt x="0" y="465447"/>
                  </a:lnTo>
                  <a:lnTo>
                    <a:pt x="1913890" y="465447"/>
                  </a:lnTo>
                  <a:lnTo>
                    <a:pt x="1913890" y="0"/>
                  </a:lnTo>
                  <a:lnTo>
                    <a:pt x="0" y="0"/>
                  </a:lnTo>
                  <a:close/>
                  <a:moveTo>
                    <a:pt x="1852930" y="404487"/>
                  </a:moveTo>
                  <a:lnTo>
                    <a:pt x="59690" y="404487"/>
                  </a:lnTo>
                  <a:lnTo>
                    <a:pt x="59690" y="59690"/>
                  </a:lnTo>
                  <a:lnTo>
                    <a:pt x="1852930" y="59690"/>
                  </a:lnTo>
                  <a:lnTo>
                    <a:pt x="1852930" y="404487"/>
                  </a:lnTo>
                  <a:close/>
                </a:path>
              </a:pathLst>
            </a:custGeom>
            <a:solidFill>
              <a:srgbClr val="000000"/>
            </a:solidFill>
          </p:spPr>
        </p:sp>
      </p:grpSp>
      <p:grpSp>
        <p:nvGrpSpPr>
          <p:cNvPr name="Group 27" id="27"/>
          <p:cNvGrpSpPr/>
          <p:nvPr/>
        </p:nvGrpSpPr>
        <p:grpSpPr>
          <a:xfrm rot="0">
            <a:off x="969289" y="325340"/>
            <a:ext cx="16349422" cy="1405475"/>
            <a:chOff x="0" y="0"/>
            <a:chExt cx="21799229" cy="1873967"/>
          </a:xfrm>
        </p:grpSpPr>
        <p:sp>
          <p:nvSpPr>
            <p:cNvPr name="TextBox 28" id="28"/>
            <p:cNvSpPr txBox="true"/>
            <p:nvPr/>
          </p:nvSpPr>
          <p:spPr>
            <a:xfrm rot="0">
              <a:off x="0" y="142875"/>
              <a:ext cx="21799229" cy="1046693"/>
            </a:xfrm>
            <a:prstGeom prst="rect">
              <a:avLst/>
            </a:prstGeom>
          </p:spPr>
          <p:txBody>
            <a:bodyPr anchor="t" rtlCol="false" tIns="0" lIns="0" bIns="0" rIns="0">
              <a:spAutoFit/>
            </a:bodyPr>
            <a:lstStyle/>
            <a:p>
              <a:pPr algn="ctr">
                <a:lnSpc>
                  <a:spcPts val="5605"/>
                </a:lnSpc>
              </a:pPr>
              <a:r>
                <a:rPr lang="en-US" sz="5900" spc="-295">
                  <a:solidFill>
                    <a:srgbClr val="000000"/>
                  </a:solidFill>
                  <a:latin typeface="League Spartan"/>
                </a:rPr>
                <a:t>Dominant vs Non-Dominant</a:t>
              </a:r>
            </a:p>
          </p:txBody>
        </p:sp>
        <p:sp>
          <p:nvSpPr>
            <p:cNvPr name="TextBox 29" id="29"/>
            <p:cNvSpPr txBox="true"/>
            <p:nvPr/>
          </p:nvSpPr>
          <p:spPr>
            <a:xfrm rot="0">
              <a:off x="0" y="1386287"/>
              <a:ext cx="21799229" cy="487680"/>
            </a:xfrm>
            <a:prstGeom prst="rect">
              <a:avLst/>
            </a:prstGeom>
          </p:spPr>
          <p:txBody>
            <a:bodyPr anchor="t" rtlCol="false" tIns="0" lIns="0" bIns="0" rIns="0">
              <a:spAutoFit/>
            </a:bodyPr>
            <a:lstStyle/>
            <a:p>
              <a:pPr algn="l">
                <a:lnSpc>
                  <a:spcPts val="3022"/>
                </a:lnSpc>
              </a:pPr>
            </a:p>
          </p:txBody>
        </p:sp>
      </p:grpSp>
      <p:sp>
        <p:nvSpPr>
          <p:cNvPr name="TextBox 30" id="30"/>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31" id="31"/>
          <p:cNvSpPr txBox="true"/>
          <p:nvPr/>
        </p:nvSpPr>
        <p:spPr>
          <a:xfrm rot="0">
            <a:off x="5107858" y="7470311"/>
            <a:ext cx="2491051" cy="355600"/>
          </a:xfrm>
          <a:prstGeom prst="rect">
            <a:avLst/>
          </a:prstGeom>
        </p:spPr>
        <p:txBody>
          <a:bodyPr anchor="t" rtlCol="false" tIns="0" lIns="0" bIns="0" rIns="0">
            <a:spAutoFit/>
          </a:bodyPr>
          <a:lstStyle/>
          <a:p>
            <a:pPr algn="ctr">
              <a:lnSpc>
                <a:spcPts val="2659"/>
              </a:lnSpc>
            </a:pPr>
            <a:r>
              <a:rPr lang="en-US" sz="2799" spc="-139">
                <a:solidFill>
                  <a:srgbClr val="C22124"/>
                </a:solidFill>
                <a:latin typeface="League Spartan"/>
              </a:rPr>
              <a:t>Firm A</a:t>
            </a:r>
          </a:p>
        </p:txBody>
      </p:sp>
      <p:sp>
        <p:nvSpPr>
          <p:cNvPr name="TextBox 32" id="32"/>
          <p:cNvSpPr txBox="true"/>
          <p:nvPr/>
        </p:nvSpPr>
        <p:spPr>
          <a:xfrm rot="0">
            <a:off x="13006332" y="3877750"/>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Firm B</a:t>
            </a:r>
          </a:p>
        </p:txBody>
      </p:sp>
      <p:sp>
        <p:nvSpPr>
          <p:cNvPr name="TextBox 33" id="33"/>
          <p:cNvSpPr txBox="true"/>
          <p:nvPr/>
        </p:nvSpPr>
        <p:spPr>
          <a:xfrm rot="0">
            <a:off x="7361697" y="8864442"/>
            <a:ext cx="2491051" cy="355600"/>
          </a:xfrm>
          <a:prstGeom prst="rect">
            <a:avLst/>
          </a:prstGeom>
        </p:spPr>
        <p:txBody>
          <a:bodyPr anchor="t" rtlCol="false" tIns="0" lIns="0" bIns="0" rIns="0">
            <a:spAutoFit/>
          </a:bodyPr>
          <a:lstStyle/>
          <a:p>
            <a:pPr algn="ctr">
              <a:lnSpc>
                <a:spcPts val="2659"/>
              </a:lnSpc>
            </a:pPr>
            <a:r>
              <a:rPr lang="en-US" sz="2799" spc="-139">
                <a:solidFill>
                  <a:srgbClr val="C22124"/>
                </a:solidFill>
                <a:latin typeface="League Spartan"/>
              </a:rPr>
              <a:t>Price Low</a:t>
            </a:r>
          </a:p>
        </p:txBody>
      </p:sp>
      <p:sp>
        <p:nvSpPr>
          <p:cNvPr name="TextBox 34" id="34"/>
          <p:cNvSpPr txBox="true"/>
          <p:nvPr/>
        </p:nvSpPr>
        <p:spPr>
          <a:xfrm rot="0">
            <a:off x="7361697" y="6281751"/>
            <a:ext cx="2491051" cy="355600"/>
          </a:xfrm>
          <a:prstGeom prst="rect">
            <a:avLst/>
          </a:prstGeom>
        </p:spPr>
        <p:txBody>
          <a:bodyPr anchor="t" rtlCol="false" tIns="0" lIns="0" bIns="0" rIns="0">
            <a:spAutoFit/>
          </a:bodyPr>
          <a:lstStyle/>
          <a:p>
            <a:pPr algn="ctr">
              <a:lnSpc>
                <a:spcPts val="2659"/>
              </a:lnSpc>
            </a:pPr>
            <a:r>
              <a:rPr lang="en-US" sz="2799" spc="-139">
                <a:solidFill>
                  <a:srgbClr val="C22124"/>
                </a:solidFill>
                <a:latin typeface="League Spartan"/>
              </a:rPr>
              <a:t>Price High</a:t>
            </a:r>
          </a:p>
        </p:txBody>
      </p:sp>
      <p:sp>
        <p:nvSpPr>
          <p:cNvPr name="TextBox 35" id="35"/>
          <p:cNvSpPr txBox="true"/>
          <p:nvPr/>
        </p:nvSpPr>
        <p:spPr>
          <a:xfrm rot="0">
            <a:off x="10815662" y="4672503"/>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Price High</a:t>
            </a:r>
          </a:p>
        </p:txBody>
      </p:sp>
      <p:sp>
        <p:nvSpPr>
          <p:cNvPr name="TextBox 36" id="36"/>
          <p:cNvSpPr txBox="true"/>
          <p:nvPr/>
        </p:nvSpPr>
        <p:spPr>
          <a:xfrm rot="0">
            <a:off x="14936377" y="4614350"/>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Price Low</a:t>
            </a:r>
          </a:p>
        </p:txBody>
      </p:sp>
      <p:sp>
        <p:nvSpPr>
          <p:cNvPr name="TextBox 37" id="37"/>
          <p:cNvSpPr txBox="true"/>
          <p:nvPr/>
        </p:nvSpPr>
        <p:spPr>
          <a:xfrm rot="0">
            <a:off x="10815662" y="6070613"/>
            <a:ext cx="2491051" cy="355600"/>
          </a:xfrm>
          <a:prstGeom prst="rect">
            <a:avLst/>
          </a:prstGeom>
        </p:spPr>
        <p:txBody>
          <a:bodyPr anchor="t" rtlCol="false" tIns="0" lIns="0" bIns="0" rIns="0">
            <a:spAutoFit/>
          </a:bodyPr>
          <a:lstStyle/>
          <a:p>
            <a:pPr algn="ctr">
              <a:lnSpc>
                <a:spcPts val="2659"/>
              </a:lnSpc>
            </a:pPr>
            <a:r>
              <a:rPr lang="en-US" sz="2799" spc="-139">
                <a:solidFill>
                  <a:srgbClr val="CA1E25"/>
                </a:solidFill>
                <a:latin typeface="League Spartan"/>
              </a:rPr>
              <a:t>$100 Profit</a:t>
            </a:r>
          </a:p>
        </p:txBody>
      </p:sp>
      <p:sp>
        <p:nvSpPr>
          <p:cNvPr name="TextBox 38" id="38"/>
          <p:cNvSpPr txBox="true"/>
          <p:nvPr/>
        </p:nvSpPr>
        <p:spPr>
          <a:xfrm rot="0">
            <a:off x="969289" y="1645090"/>
            <a:ext cx="16211436" cy="503936"/>
          </a:xfrm>
          <a:prstGeom prst="rect">
            <a:avLst/>
          </a:prstGeom>
        </p:spPr>
        <p:txBody>
          <a:bodyPr anchor="t" rtlCol="false" tIns="0" lIns="0" bIns="0" rIns="0">
            <a:spAutoFit/>
          </a:bodyPr>
          <a:lstStyle/>
          <a:p>
            <a:pPr algn="ctr">
              <a:lnSpc>
                <a:spcPts val="3891"/>
              </a:lnSpc>
            </a:pPr>
            <a:r>
              <a:rPr lang="en-US" sz="2799" spc="-139">
                <a:solidFill>
                  <a:srgbClr val="000000"/>
                </a:solidFill>
                <a:latin typeface="Telegraf Bold"/>
              </a:rPr>
              <a:t>Firm A  has a dominant strategy to always price high (100&gt;50 and 60&gt;20).</a:t>
            </a:r>
          </a:p>
        </p:txBody>
      </p:sp>
      <p:sp>
        <p:nvSpPr>
          <p:cNvPr name="TextBox 39" id="39"/>
          <p:cNvSpPr txBox="true"/>
          <p:nvPr/>
        </p:nvSpPr>
        <p:spPr>
          <a:xfrm rot="0">
            <a:off x="969289" y="2374641"/>
            <a:ext cx="16211436" cy="503936"/>
          </a:xfrm>
          <a:prstGeom prst="rect">
            <a:avLst/>
          </a:prstGeom>
        </p:spPr>
        <p:txBody>
          <a:bodyPr anchor="t" rtlCol="false" tIns="0" lIns="0" bIns="0" rIns="0">
            <a:spAutoFit/>
          </a:bodyPr>
          <a:lstStyle/>
          <a:p>
            <a:pPr algn="ctr">
              <a:lnSpc>
                <a:spcPts val="3891"/>
              </a:lnSpc>
            </a:pPr>
            <a:r>
              <a:rPr lang="en-US" sz="2799" spc="-139">
                <a:solidFill>
                  <a:srgbClr val="000000"/>
                </a:solidFill>
                <a:latin typeface="Telegraf Bold"/>
              </a:rPr>
              <a:t>Firm B does not have a dominant strategy.</a:t>
            </a:r>
          </a:p>
        </p:txBody>
      </p:sp>
      <p:sp>
        <p:nvSpPr>
          <p:cNvPr name="TextBox 40" id="40"/>
          <p:cNvSpPr txBox="true"/>
          <p:nvPr/>
        </p:nvSpPr>
        <p:spPr>
          <a:xfrm rot="0">
            <a:off x="10815662" y="8653305"/>
            <a:ext cx="2491051" cy="355600"/>
          </a:xfrm>
          <a:prstGeom prst="rect">
            <a:avLst/>
          </a:prstGeom>
        </p:spPr>
        <p:txBody>
          <a:bodyPr anchor="t" rtlCol="false" tIns="0" lIns="0" bIns="0" rIns="0">
            <a:spAutoFit/>
          </a:bodyPr>
          <a:lstStyle/>
          <a:p>
            <a:pPr algn="ctr">
              <a:lnSpc>
                <a:spcPts val="2659"/>
              </a:lnSpc>
            </a:pPr>
            <a:r>
              <a:rPr lang="en-US" sz="2799" spc="-139">
                <a:solidFill>
                  <a:srgbClr val="CA1E25"/>
                </a:solidFill>
                <a:latin typeface="League Spartan"/>
              </a:rPr>
              <a:t>$50 Profit</a:t>
            </a:r>
          </a:p>
        </p:txBody>
      </p:sp>
      <p:sp>
        <p:nvSpPr>
          <p:cNvPr name="TextBox 41" id="41"/>
          <p:cNvSpPr txBox="true"/>
          <p:nvPr/>
        </p:nvSpPr>
        <p:spPr>
          <a:xfrm rot="0">
            <a:off x="14936377" y="8653305"/>
            <a:ext cx="2491051" cy="355600"/>
          </a:xfrm>
          <a:prstGeom prst="rect">
            <a:avLst/>
          </a:prstGeom>
        </p:spPr>
        <p:txBody>
          <a:bodyPr anchor="t" rtlCol="false" tIns="0" lIns="0" bIns="0" rIns="0">
            <a:spAutoFit/>
          </a:bodyPr>
          <a:lstStyle/>
          <a:p>
            <a:pPr algn="ctr">
              <a:lnSpc>
                <a:spcPts val="2659"/>
              </a:lnSpc>
            </a:pPr>
            <a:r>
              <a:rPr lang="en-US" sz="2799" spc="-139">
                <a:solidFill>
                  <a:srgbClr val="CA1E25"/>
                </a:solidFill>
                <a:latin typeface="League Spartan"/>
              </a:rPr>
              <a:t>$20 Profit</a:t>
            </a:r>
          </a:p>
        </p:txBody>
      </p:sp>
      <p:sp>
        <p:nvSpPr>
          <p:cNvPr name="TextBox 42" id="42"/>
          <p:cNvSpPr txBox="true"/>
          <p:nvPr/>
        </p:nvSpPr>
        <p:spPr>
          <a:xfrm rot="0">
            <a:off x="10815662" y="6704025"/>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$50 Profit</a:t>
            </a:r>
          </a:p>
        </p:txBody>
      </p:sp>
      <p:sp>
        <p:nvSpPr>
          <p:cNvPr name="TextBox 43" id="43"/>
          <p:cNvSpPr txBox="true"/>
          <p:nvPr/>
        </p:nvSpPr>
        <p:spPr>
          <a:xfrm rot="0">
            <a:off x="10815662" y="9285130"/>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$40 Profit</a:t>
            </a:r>
          </a:p>
        </p:txBody>
      </p:sp>
      <p:sp>
        <p:nvSpPr>
          <p:cNvPr name="TextBox 44" id="44"/>
          <p:cNvSpPr txBox="true"/>
          <p:nvPr/>
        </p:nvSpPr>
        <p:spPr>
          <a:xfrm rot="0">
            <a:off x="14936377" y="9342280"/>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$10 Profit</a:t>
            </a:r>
          </a:p>
        </p:txBody>
      </p:sp>
      <p:sp>
        <p:nvSpPr>
          <p:cNvPr name="TextBox 45" id="45"/>
          <p:cNvSpPr txBox="true"/>
          <p:nvPr/>
        </p:nvSpPr>
        <p:spPr>
          <a:xfrm rot="0">
            <a:off x="2848848" y="4825487"/>
            <a:ext cx="2491051" cy="355600"/>
          </a:xfrm>
          <a:prstGeom prst="rect">
            <a:avLst/>
          </a:prstGeom>
        </p:spPr>
        <p:txBody>
          <a:bodyPr anchor="t" rtlCol="false" tIns="0" lIns="0" bIns="0" rIns="0">
            <a:spAutoFit/>
          </a:bodyPr>
          <a:lstStyle/>
          <a:p>
            <a:pPr algn="ctr">
              <a:lnSpc>
                <a:spcPts val="2659"/>
              </a:lnSpc>
            </a:pPr>
            <a:r>
              <a:rPr lang="en-US" sz="2799" spc="-139">
                <a:solidFill>
                  <a:srgbClr val="C22124"/>
                </a:solidFill>
                <a:latin typeface="League Spartan"/>
              </a:rPr>
              <a:t>- Firm A</a:t>
            </a:r>
          </a:p>
        </p:txBody>
      </p:sp>
      <p:sp>
        <p:nvSpPr>
          <p:cNvPr name="TextBox 46" id="46"/>
          <p:cNvSpPr txBox="true"/>
          <p:nvPr/>
        </p:nvSpPr>
        <p:spPr>
          <a:xfrm rot="0">
            <a:off x="2848848" y="6482951"/>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 Firm B</a:t>
            </a:r>
          </a:p>
        </p:txBody>
      </p:sp>
    </p:spTree>
  </p:cSld>
  <p:clrMapOvr>
    <a:masterClrMapping/>
  </p:clrMapOvr>
</p:sld>
</file>

<file path=ppt/slides/slide10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148024" y="5237653"/>
            <a:ext cx="3826328" cy="2377121"/>
            <a:chOff x="0" y="0"/>
            <a:chExt cx="812800" cy="504955"/>
          </a:xfrm>
        </p:grpSpPr>
        <p:sp>
          <p:nvSpPr>
            <p:cNvPr name="Freeform 3" id="3"/>
            <p:cNvSpPr/>
            <p:nvPr/>
          </p:nvSpPr>
          <p:spPr>
            <a:xfrm>
              <a:off x="0" y="0"/>
              <a:ext cx="812800" cy="504955"/>
            </a:xfrm>
            <a:custGeom>
              <a:avLst/>
              <a:gdLst/>
              <a:ahLst/>
              <a:cxnLst/>
              <a:rect r="r" b="b" t="t" l="l"/>
              <a:pathLst>
                <a:path h="504955" w="812800">
                  <a:moveTo>
                    <a:pt x="0" y="0"/>
                  </a:moveTo>
                  <a:lnTo>
                    <a:pt x="812800" y="0"/>
                  </a:lnTo>
                  <a:lnTo>
                    <a:pt x="812800" y="504955"/>
                  </a:lnTo>
                  <a:lnTo>
                    <a:pt x="0" y="504955"/>
                  </a:lnTo>
                  <a:close/>
                </a:path>
              </a:pathLst>
            </a:custGeom>
            <a:solidFill>
              <a:srgbClr val="CCCCCC"/>
            </a:solidFill>
          </p:spPr>
        </p:sp>
        <p:sp>
          <p:nvSpPr>
            <p:cNvPr name="TextBox 4" id="4"/>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grpSp>
        <p:nvGrpSpPr>
          <p:cNvPr name="Group 5" id="5"/>
          <p:cNvGrpSpPr/>
          <p:nvPr/>
        </p:nvGrpSpPr>
        <p:grpSpPr>
          <a:xfrm rot="0">
            <a:off x="14269816" y="5237653"/>
            <a:ext cx="3826328" cy="2377121"/>
            <a:chOff x="0" y="0"/>
            <a:chExt cx="812800" cy="504955"/>
          </a:xfrm>
        </p:grpSpPr>
        <p:sp>
          <p:nvSpPr>
            <p:cNvPr name="Freeform 6" id="6"/>
            <p:cNvSpPr/>
            <p:nvPr/>
          </p:nvSpPr>
          <p:spPr>
            <a:xfrm>
              <a:off x="0" y="0"/>
              <a:ext cx="812800" cy="504955"/>
            </a:xfrm>
            <a:custGeom>
              <a:avLst/>
              <a:gdLst/>
              <a:ahLst/>
              <a:cxnLst/>
              <a:rect r="r" b="b" t="t" l="l"/>
              <a:pathLst>
                <a:path h="504955" w="812800">
                  <a:moveTo>
                    <a:pt x="0" y="0"/>
                  </a:moveTo>
                  <a:lnTo>
                    <a:pt x="812800" y="0"/>
                  </a:lnTo>
                  <a:lnTo>
                    <a:pt x="812800" y="504955"/>
                  </a:lnTo>
                  <a:lnTo>
                    <a:pt x="0" y="504955"/>
                  </a:lnTo>
                  <a:close/>
                </a:path>
              </a:pathLst>
            </a:custGeom>
            <a:solidFill>
              <a:srgbClr val="CCCCCC"/>
            </a:solidFill>
          </p:spPr>
        </p:sp>
        <p:sp>
          <p:nvSpPr>
            <p:cNvPr name="TextBox 7" id="7"/>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grpSp>
        <p:nvGrpSpPr>
          <p:cNvPr name="Group 8" id="8"/>
          <p:cNvGrpSpPr/>
          <p:nvPr/>
        </p:nvGrpSpPr>
        <p:grpSpPr>
          <a:xfrm rot="0">
            <a:off x="10148024" y="7820344"/>
            <a:ext cx="3826328" cy="2377121"/>
            <a:chOff x="0" y="0"/>
            <a:chExt cx="812800" cy="504955"/>
          </a:xfrm>
        </p:grpSpPr>
        <p:sp>
          <p:nvSpPr>
            <p:cNvPr name="Freeform 9" id="9"/>
            <p:cNvSpPr/>
            <p:nvPr/>
          </p:nvSpPr>
          <p:spPr>
            <a:xfrm>
              <a:off x="0" y="0"/>
              <a:ext cx="812800" cy="504955"/>
            </a:xfrm>
            <a:custGeom>
              <a:avLst/>
              <a:gdLst/>
              <a:ahLst/>
              <a:cxnLst/>
              <a:rect r="r" b="b" t="t" l="l"/>
              <a:pathLst>
                <a:path h="504955" w="812800">
                  <a:moveTo>
                    <a:pt x="0" y="0"/>
                  </a:moveTo>
                  <a:lnTo>
                    <a:pt x="812800" y="0"/>
                  </a:lnTo>
                  <a:lnTo>
                    <a:pt x="812800" y="504955"/>
                  </a:lnTo>
                  <a:lnTo>
                    <a:pt x="0" y="504955"/>
                  </a:lnTo>
                  <a:close/>
                </a:path>
              </a:pathLst>
            </a:custGeom>
            <a:solidFill>
              <a:srgbClr val="CCCCCC"/>
            </a:solidFill>
          </p:spPr>
        </p:sp>
        <p:sp>
          <p:nvSpPr>
            <p:cNvPr name="TextBox 10" id="10"/>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grpSp>
        <p:nvGrpSpPr>
          <p:cNvPr name="Group 11" id="11"/>
          <p:cNvGrpSpPr/>
          <p:nvPr/>
        </p:nvGrpSpPr>
        <p:grpSpPr>
          <a:xfrm rot="0">
            <a:off x="14269816" y="7820344"/>
            <a:ext cx="3826328" cy="2377121"/>
            <a:chOff x="0" y="0"/>
            <a:chExt cx="812800" cy="504955"/>
          </a:xfrm>
        </p:grpSpPr>
        <p:sp>
          <p:nvSpPr>
            <p:cNvPr name="Freeform 12" id="12"/>
            <p:cNvSpPr/>
            <p:nvPr/>
          </p:nvSpPr>
          <p:spPr>
            <a:xfrm>
              <a:off x="0" y="0"/>
              <a:ext cx="812800" cy="504955"/>
            </a:xfrm>
            <a:custGeom>
              <a:avLst/>
              <a:gdLst/>
              <a:ahLst/>
              <a:cxnLst/>
              <a:rect r="r" b="b" t="t" l="l"/>
              <a:pathLst>
                <a:path h="504955" w="812800">
                  <a:moveTo>
                    <a:pt x="0" y="0"/>
                  </a:moveTo>
                  <a:lnTo>
                    <a:pt x="812800" y="0"/>
                  </a:lnTo>
                  <a:lnTo>
                    <a:pt x="812800" y="504955"/>
                  </a:lnTo>
                  <a:lnTo>
                    <a:pt x="0" y="504955"/>
                  </a:lnTo>
                  <a:close/>
                </a:path>
              </a:pathLst>
            </a:custGeom>
            <a:solidFill>
              <a:srgbClr val="CCCCCC"/>
            </a:solidFill>
          </p:spPr>
        </p:sp>
        <p:sp>
          <p:nvSpPr>
            <p:cNvPr name="TextBox 13" id="13"/>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pic>
        <p:nvPicPr>
          <p:cNvPr name="Picture 14" id="1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981485" y="5569305"/>
            <a:ext cx="2159406" cy="1058109"/>
          </a:xfrm>
          <a:prstGeom prst="rect">
            <a:avLst/>
          </a:prstGeom>
        </p:spPr>
      </p:pic>
      <p:sp>
        <p:nvSpPr>
          <p:cNvPr name="TextBox 15" id="15"/>
          <p:cNvSpPr txBox="true"/>
          <p:nvPr/>
        </p:nvSpPr>
        <p:spPr>
          <a:xfrm rot="0">
            <a:off x="14936377" y="6070613"/>
            <a:ext cx="2491051" cy="355600"/>
          </a:xfrm>
          <a:prstGeom prst="rect">
            <a:avLst/>
          </a:prstGeom>
        </p:spPr>
        <p:txBody>
          <a:bodyPr anchor="t" rtlCol="false" tIns="0" lIns="0" bIns="0" rIns="0">
            <a:spAutoFit/>
          </a:bodyPr>
          <a:lstStyle/>
          <a:p>
            <a:pPr algn="ctr">
              <a:lnSpc>
                <a:spcPts val="2659"/>
              </a:lnSpc>
            </a:pPr>
            <a:r>
              <a:rPr lang="en-US" sz="2799" spc="-139">
                <a:solidFill>
                  <a:srgbClr val="CA1E25"/>
                </a:solidFill>
                <a:latin typeface="League Spartan"/>
              </a:rPr>
              <a:t>$60 Profit</a:t>
            </a:r>
          </a:p>
        </p:txBody>
      </p:sp>
      <p:grpSp>
        <p:nvGrpSpPr>
          <p:cNvPr name="Group 16" id="16"/>
          <p:cNvGrpSpPr/>
          <p:nvPr/>
        </p:nvGrpSpPr>
        <p:grpSpPr>
          <a:xfrm rot="0">
            <a:off x="10749595" y="9110620"/>
            <a:ext cx="2623185" cy="637944"/>
            <a:chOff x="0" y="0"/>
            <a:chExt cx="1913890" cy="465447"/>
          </a:xfrm>
        </p:grpSpPr>
        <p:sp>
          <p:nvSpPr>
            <p:cNvPr name="Freeform 17" id="17"/>
            <p:cNvSpPr/>
            <p:nvPr/>
          </p:nvSpPr>
          <p:spPr>
            <a:xfrm>
              <a:off x="0" y="0"/>
              <a:ext cx="1913890" cy="465447"/>
            </a:xfrm>
            <a:custGeom>
              <a:avLst/>
              <a:gdLst/>
              <a:ahLst/>
              <a:cxnLst/>
              <a:rect r="r" b="b" t="t" l="l"/>
              <a:pathLst>
                <a:path h="465447" w="1913890">
                  <a:moveTo>
                    <a:pt x="0" y="0"/>
                  </a:moveTo>
                  <a:lnTo>
                    <a:pt x="0" y="465447"/>
                  </a:lnTo>
                  <a:lnTo>
                    <a:pt x="1913890" y="465447"/>
                  </a:lnTo>
                  <a:lnTo>
                    <a:pt x="1913890" y="0"/>
                  </a:lnTo>
                  <a:lnTo>
                    <a:pt x="0" y="0"/>
                  </a:lnTo>
                  <a:close/>
                  <a:moveTo>
                    <a:pt x="1852930" y="404487"/>
                  </a:moveTo>
                  <a:lnTo>
                    <a:pt x="59690" y="404487"/>
                  </a:lnTo>
                  <a:lnTo>
                    <a:pt x="59690" y="59690"/>
                  </a:lnTo>
                  <a:lnTo>
                    <a:pt x="1852930" y="59690"/>
                  </a:lnTo>
                  <a:lnTo>
                    <a:pt x="1852930" y="404487"/>
                  </a:lnTo>
                  <a:close/>
                </a:path>
              </a:pathLst>
            </a:custGeom>
            <a:solidFill>
              <a:srgbClr val="000000"/>
            </a:solidFill>
          </p:spPr>
        </p:sp>
      </p:grpSp>
      <p:sp>
        <p:nvSpPr>
          <p:cNvPr name="TextBox 18" id="18"/>
          <p:cNvSpPr txBox="true"/>
          <p:nvPr/>
        </p:nvSpPr>
        <p:spPr>
          <a:xfrm rot="0">
            <a:off x="14937455" y="6704025"/>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$90 Profit</a:t>
            </a:r>
          </a:p>
        </p:txBody>
      </p:sp>
      <p:pic>
        <p:nvPicPr>
          <p:cNvPr name="Picture 19" id="1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5099894" y="5579242"/>
            <a:ext cx="2159406" cy="1058109"/>
          </a:xfrm>
          <a:prstGeom prst="rect">
            <a:avLst/>
          </a:prstGeom>
        </p:spPr>
      </p:pic>
      <p:grpSp>
        <p:nvGrpSpPr>
          <p:cNvPr name="Group 20" id="20"/>
          <p:cNvGrpSpPr/>
          <p:nvPr/>
        </p:nvGrpSpPr>
        <p:grpSpPr>
          <a:xfrm rot="0">
            <a:off x="14870310" y="6529516"/>
            <a:ext cx="2623185" cy="637944"/>
            <a:chOff x="0" y="0"/>
            <a:chExt cx="1913890" cy="465447"/>
          </a:xfrm>
        </p:grpSpPr>
        <p:sp>
          <p:nvSpPr>
            <p:cNvPr name="Freeform 21" id="21"/>
            <p:cNvSpPr/>
            <p:nvPr/>
          </p:nvSpPr>
          <p:spPr>
            <a:xfrm>
              <a:off x="0" y="0"/>
              <a:ext cx="1913890" cy="465447"/>
            </a:xfrm>
            <a:custGeom>
              <a:avLst/>
              <a:gdLst/>
              <a:ahLst/>
              <a:cxnLst/>
              <a:rect r="r" b="b" t="t" l="l"/>
              <a:pathLst>
                <a:path h="465447" w="1913890">
                  <a:moveTo>
                    <a:pt x="0" y="0"/>
                  </a:moveTo>
                  <a:lnTo>
                    <a:pt x="0" y="465447"/>
                  </a:lnTo>
                  <a:lnTo>
                    <a:pt x="1913890" y="465447"/>
                  </a:lnTo>
                  <a:lnTo>
                    <a:pt x="1913890" y="0"/>
                  </a:lnTo>
                  <a:lnTo>
                    <a:pt x="0" y="0"/>
                  </a:lnTo>
                  <a:close/>
                  <a:moveTo>
                    <a:pt x="1852930" y="404487"/>
                  </a:moveTo>
                  <a:lnTo>
                    <a:pt x="59690" y="404487"/>
                  </a:lnTo>
                  <a:lnTo>
                    <a:pt x="59690" y="59690"/>
                  </a:lnTo>
                  <a:lnTo>
                    <a:pt x="1852930" y="59690"/>
                  </a:lnTo>
                  <a:lnTo>
                    <a:pt x="1852930" y="404487"/>
                  </a:lnTo>
                  <a:close/>
                </a:path>
              </a:pathLst>
            </a:custGeom>
            <a:solidFill>
              <a:srgbClr val="000000"/>
            </a:solidFill>
          </p:spPr>
        </p:sp>
      </p:grpSp>
      <p:grpSp>
        <p:nvGrpSpPr>
          <p:cNvPr name="Group 22" id="22"/>
          <p:cNvGrpSpPr/>
          <p:nvPr/>
        </p:nvGrpSpPr>
        <p:grpSpPr>
          <a:xfrm rot="0">
            <a:off x="0" y="4022212"/>
            <a:ext cx="5339899" cy="3381424"/>
            <a:chOff x="0" y="0"/>
            <a:chExt cx="1948010" cy="1233553"/>
          </a:xfrm>
        </p:grpSpPr>
        <p:sp>
          <p:nvSpPr>
            <p:cNvPr name="Freeform 23" id="23"/>
            <p:cNvSpPr/>
            <p:nvPr/>
          </p:nvSpPr>
          <p:spPr>
            <a:xfrm>
              <a:off x="0" y="0"/>
              <a:ext cx="1948010" cy="1233553"/>
            </a:xfrm>
            <a:custGeom>
              <a:avLst/>
              <a:gdLst/>
              <a:ahLst/>
              <a:cxnLst/>
              <a:rect r="r" b="b" t="t" l="l"/>
              <a:pathLst>
                <a:path h="1233553" w="1948010">
                  <a:moveTo>
                    <a:pt x="0" y="0"/>
                  </a:moveTo>
                  <a:lnTo>
                    <a:pt x="0" y="1233553"/>
                  </a:lnTo>
                  <a:lnTo>
                    <a:pt x="1948010" y="1233553"/>
                  </a:lnTo>
                  <a:lnTo>
                    <a:pt x="1948010" y="0"/>
                  </a:lnTo>
                  <a:lnTo>
                    <a:pt x="0" y="0"/>
                  </a:lnTo>
                  <a:close/>
                  <a:moveTo>
                    <a:pt x="1887050" y="1172592"/>
                  </a:moveTo>
                  <a:lnTo>
                    <a:pt x="59690" y="1172592"/>
                  </a:lnTo>
                  <a:lnTo>
                    <a:pt x="59690" y="59690"/>
                  </a:lnTo>
                  <a:lnTo>
                    <a:pt x="1887050" y="59690"/>
                  </a:lnTo>
                  <a:lnTo>
                    <a:pt x="1887050" y="1172592"/>
                  </a:lnTo>
                  <a:close/>
                </a:path>
              </a:pathLst>
            </a:custGeom>
            <a:solidFill>
              <a:srgbClr val="EFD266"/>
            </a:solidFill>
          </p:spPr>
        </p:sp>
      </p:grpSp>
      <p:pic>
        <p:nvPicPr>
          <p:cNvPr name="Picture 24" id="2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10544" y="4440895"/>
            <a:ext cx="2159406" cy="1058109"/>
          </a:xfrm>
          <a:prstGeom prst="rect">
            <a:avLst/>
          </a:prstGeom>
        </p:spPr>
      </p:pic>
      <p:grpSp>
        <p:nvGrpSpPr>
          <p:cNvPr name="Group 25" id="25"/>
          <p:cNvGrpSpPr/>
          <p:nvPr/>
        </p:nvGrpSpPr>
        <p:grpSpPr>
          <a:xfrm rot="0">
            <a:off x="325419" y="6232429"/>
            <a:ext cx="2623185" cy="637944"/>
            <a:chOff x="0" y="0"/>
            <a:chExt cx="1913890" cy="465447"/>
          </a:xfrm>
        </p:grpSpPr>
        <p:sp>
          <p:nvSpPr>
            <p:cNvPr name="Freeform 26" id="26"/>
            <p:cNvSpPr/>
            <p:nvPr/>
          </p:nvSpPr>
          <p:spPr>
            <a:xfrm>
              <a:off x="0" y="0"/>
              <a:ext cx="1913890" cy="465447"/>
            </a:xfrm>
            <a:custGeom>
              <a:avLst/>
              <a:gdLst/>
              <a:ahLst/>
              <a:cxnLst/>
              <a:rect r="r" b="b" t="t" l="l"/>
              <a:pathLst>
                <a:path h="465447" w="1913890">
                  <a:moveTo>
                    <a:pt x="0" y="0"/>
                  </a:moveTo>
                  <a:lnTo>
                    <a:pt x="0" y="465447"/>
                  </a:lnTo>
                  <a:lnTo>
                    <a:pt x="1913890" y="465447"/>
                  </a:lnTo>
                  <a:lnTo>
                    <a:pt x="1913890" y="0"/>
                  </a:lnTo>
                  <a:lnTo>
                    <a:pt x="0" y="0"/>
                  </a:lnTo>
                  <a:close/>
                  <a:moveTo>
                    <a:pt x="1852930" y="404487"/>
                  </a:moveTo>
                  <a:lnTo>
                    <a:pt x="59690" y="404487"/>
                  </a:lnTo>
                  <a:lnTo>
                    <a:pt x="59690" y="59690"/>
                  </a:lnTo>
                  <a:lnTo>
                    <a:pt x="1852930" y="59690"/>
                  </a:lnTo>
                  <a:lnTo>
                    <a:pt x="1852930" y="404487"/>
                  </a:lnTo>
                  <a:close/>
                </a:path>
              </a:pathLst>
            </a:custGeom>
            <a:solidFill>
              <a:srgbClr val="000000"/>
            </a:solidFill>
          </p:spPr>
        </p:sp>
      </p:grpSp>
      <p:grpSp>
        <p:nvGrpSpPr>
          <p:cNvPr name="Group 27" id="27"/>
          <p:cNvGrpSpPr/>
          <p:nvPr/>
        </p:nvGrpSpPr>
        <p:grpSpPr>
          <a:xfrm rot="0">
            <a:off x="969289" y="325340"/>
            <a:ext cx="16349422" cy="1405475"/>
            <a:chOff x="0" y="0"/>
            <a:chExt cx="21799229" cy="1873967"/>
          </a:xfrm>
        </p:grpSpPr>
        <p:sp>
          <p:nvSpPr>
            <p:cNvPr name="TextBox 28" id="28"/>
            <p:cNvSpPr txBox="true"/>
            <p:nvPr/>
          </p:nvSpPr>
          <p:spPr>
            <a:xfrm rot="0">
              <a:off x="0" y="142875"/>
              <a:ext cx="21799229" cy="1046693"/>
            </a:xfrm>
            <a:prstGeom prst="rect">
              <a:avLst/>
            </a:prstGeom>
          </p:spPr>
          <p:txBody>
            <a:bodyPr anchor="t" rtlCol="false" tIns="0" lIns="0" bIns="0" rIns="0">
              <a:spAutoFit/>
            </a:bodyPr>
            <a:lstStyle/>
            <a:p>
              <a:pPr algn="ctr">
                <a:lnSpc>
                  <a:spcPts val="5605"/>
                </a:lnSpc>
              </a:pPr>
              <a:r>
                <a:rPr lang="en-US" sz="5900" spc="-295">
                  <a:solidFill>
                    <a:srgbClr val="000000"/>
                  </a:solidFill>
                  <a:latin typeface="League Spartan"/>
                </a:rPr>
                <a:t>Nash Equilibrium</a:t>
              </a:r>
            </a:p>
          </p:txBody>
        </p:sp>
        <p:sp>
          <p:nvSpPr>
            <p:cNvPr name="TextBox 29" id="29"/>
            <p:cNvSpPr txBox="true"/>
            <p:nvPr/>
          </p:nvSpPr>
          <p:spPr>
            <a:xfrm rot="0">
              <a:off x="0" y="1386287"/>
              <a:ext cx="21799229" cy="487680"/>
            </a:xfrm>
            <a:prstGeom prst="rect">
              <a:avLst/>
            </a:prstGeom>
          </p:spPr>
          <p:txBody>
            <a:bodyPr anchor="t" rtlCol="false" tIns="0" lIns="0" bIns="0" rIns="0">
              <a:spAutoFit/>
            </a:bodyPr>
            <a:lstStyle/>
            <a:p>
              <a:pPr algn="l">
                <a:lnSpc>
                  <a:spcPts val="3022"/>
                </a:lnSpc>
              </a:pPr>
            </a:p>
          </p:txBody>
        </p:sp>
      </p:grpSp>
      <p:sp>
        <p:nvSpPr>
          <p:cNvPr name="TextBox 30" id="30"/>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31" id="31"/>
          <p:cNvSpPr txBox="true"/>
          <p:nvPr/>
        </p:nvSpPr>
        <p:spPr>
          <a:xfrm rot="0">
            <a:off x="5107858" y="7470311"/>
            <a:ext cx="2491051" cy="355600"/>
          </a:xfrm>
          <a:prstGeom prst="rect">
            <a:avLst/>
          </a:prstGeom>
        </p:spPr>
        <p:txBody>
          <a:bodyPr anchor="t" rtlCol="false" tIns="0" lIns="0" bIns="0" rIns="0">
            <a:spAutoFit/>
          </a:bodyPr>
          <a:lstStyle/>
          <a:p>
            <a:pPr algn="ctr">
              <a:lnSpc>
                <a:spcPts val="2659"/>
              </a:lnSpc>
            </a:pPr>
            <a:r>
              <a:rPr lang="en-US" sz="2799" spc="-139">
                <a:solidFill>
                  <a:srgbClr val="C22124"/>
                </a:solidFill>
                <a:latin typeface="League Spartan"/>
              </a:rPr>
              <a:t>Firm A</a:t>
            </a:r>
          </a:p>
        </p:txBody>
      </p:sp>
      <p:sp>
        <p:nvSpPr>
          <p:cNvPr name="TextBox 32" id="32"/>
          <p:cNvSpPr txBox="true"/>
          <p:nvPr/>
        </p:nvSpPr>
        <p:spPr>
          <a:xfrm rot="0">
            <a:off x="13006332" y="3877750"/>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Firm B</a:t>
            </a:r>
          </a:p>
        </p:txBody>
      </p:sp>
      <p:sp>
        <p:nvSpPr>
          <p:cNvPr name="TextBox 33" id="33"/>
          <p:cNvSpPr txBox="true"/>
          <p:nvPr/>
        </p:nvSpPr>
        <p:spPr>
          <a:xfrm rot="0">
            <a:off x="7361697" y="8864442"/>
            <a:ext cx="2491051" cy="355600"/>
          </a:xfrm>
          <a:prstGeom prst="rect">
            <a:avLst/>
          </a:prstGeom>
        </p:spPr>
        <p:txBody>
          <a:bodyPr anchor="t" rtlCol="false" tIns="0" lIns="0" bIns="0" rIns="0">
            <a:spAutoFit/>
          </a:bodyPr>
          <a:lstStyle/>
          <a:p>
            <a:pPr algn="ctr">
              <a:lnSpc>
                <a:spcPts val="2659"/>
              </a:lnSpc>
            </a:pPr>
            <a:r>
              <a:rPr lang="en-US" sz="2799" spc="-139">
                <a:solidFill>
                  <a:srgbClr val="C22124"/>
                </a:solidFill>
                <a:latin typeface="League Spartan"/>
              </a:rPr>
              <a:t>Price Low</a:t>
            </a:r>
          </a:p>
        </p:txBody>
      </p:sp>
      <p:sp>
        <p:nvSpPr>
          <p:cNvPr name="TextBox 34" id="34"/>
          <p:cNvSpPr txBox="true"/>
          <p:nvPr/>
        </p:nvSpPr>
        <p:spPr>
          <a:xfrm rot="0">
            <a:off x="7361697" y="6281751"/>
            <a:ext cx="2491051" cy="355600"/>
          </a:xfrm>
          <a:prstGeom prst="rect">
            <a:avLst/>
          </a:prstGeom>
        </p:spPr>
        <p:txBody>
          <a:bodyPr anchor="t" rtlCol="false" tIns="0" lIns="0" bIns="0" rIns="0">
            <a:spAutoFit/>
          </a:bodyPr>
          <a:lstStyle/>
          <a:p>
            <a:pPr algn="ctr">
              <a:lnSpc>
                <a:spcPts val="2659"/>
              </a:lnSpc>
            </a:pPr>
            <a:r>
              <a:rPr lang="en-US" sz="2799" spc="-139">
                <a:solidFill>
                  <a:srgbClr val="C22124"/>
                </a:solidFill>
                <a:latin typeface="League Spartan"/>
              </a:rPr>
              <a:t>Price High</a:t>
            </a:r>
          </a:p>
        </p:txBody>
      </p:sp>
      <p:sp>
        <p:nvSpPr>
          <p:cNvPr name="TextBox 35" id="35"/>
          <p:cNvSpPr txBox="true"/>
          <p:nvPr/>
        </p:nvSpPr>
        <p:spPr>
          <a:xfrm rot="0">
            <a:off x="10815662" y="4672503"/>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Price High</a:t>
            </a:r>
          </a:p>
        </p:txBody>
      </p:sp>
      <p:sp>
        <p:nvSpPr>
          <p:cNvPr name="TextBox 36" id="36"/>
          <p:cNvSpPr txBox="true"/>
          <p:nvPr/>
        </p:nvSpPr>
        <p:spPr>
          <a:xfrm rot="0">
            <a:off x="14936377" y="4614350"/>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Price Low</a:t>
            </a:r>
          </a:p>
        </p:txBody>
      </p:sp>
      <p:sp>
        <p:nvSpPr>
          <p:cNvPr name="TextBox 37" id="37"/>
          <p:cNvSpPr txBox="true"/>
          <p:nvPr/>
        </p:nvSpPr>
        <p:spPr>
          <a:xfrm rot="0">
            <a:off x="10815662" y="6070613"/>
            <a:ext cx="2491051" cy="355600"/>
          </a:xfrm>
          <a:prstGeom prst="rect">
            <a:avLst/>
          </a:prstGeom>
        </p:spPr>
        <p:txBody>
          <a:bodyPr anchor="t" rtlCol="false" tIns="0" lIns="0" bIns="0" rIns="0">
            <a:spAutoFit/>
          </a:bodyPr>
          <a:lstStyle/>
          <a:p>
            <a:pPr algn="ctr">
              <a:lnSpc>
                <a:spcPts val="2659"/>
              </a:lnSpc>
            </a:pPr>
            <a:r>
              <a:rPr lang="en-US" sz="2799" spc="-139">
                <a:solidFill>
                  <a:srgbClr val="CA1E25"/>
                </a:solidFill>
                <a:latin typeface="League Spartan"/>
              </a:rPr>
              <a:t>$100 Profit</a:t>
            </a:r>
          </a:p>
        </p:txBody>
      </p:sp>
      <p:sp>
        <p:nvSpPr>
          <p:cNvPr name="TextBox 38" id="38"/>
          <p:cNvSpPr txBox="true"/>
          <p:nvPr/>
        </p:nvSpPr>
        <p:spPr>
          <a:xfrm rot="0">
            <a:off x="1028700" y="1735514"/>
            <a:ext cx="16211436" cy="1475486"/>
          </a:xfrm>
          <a:prstGeom prst="rect">
            <a:avLst/>
          </a:prstGeom>
        </p:spPr>
        <p:txBody>
          <a:bodyPr anchor="t" rtlCol="false" tIns="0" lIns="0" bIns="0" rIns="0">
            <a:spAutoFit/>
          </a:bodyPr>
          <a:lstStyle/>
          <a:p>
            <a:pPr algn="ctr">
              <a:lnSpc>
                <a:spcPts val="3891"/>
              </a:lnSpc>
            </a:pPr>
            <a:r>
              <a:rPr lang="en-US" sz="2799" spc="-139">
                <a:solidFill>
                  <a:srgbClr val="000000"/>
                </a:solidFill>
                <a:latin typeface="Telegraf Bold"/>
              </a:rPr>
              <a:t>When firms choose the optimal outcome with no incentive to change.</a:t>
            </a:r>
          </a:p>
          <a:p>
            <a:pPr algn="ctr">
              <a:lnSpc>
                <a:spcPts val="3891"/>
              </a:lnSpc>
            </a:pPr>
          </a:p>
          <a:p>
            <a:pPr algn="ctr">
              <a:lnSpc>
                <a:spcPts val="3891"/>
              </a:lnSpc>
            </a:pPr>
            <a:r>
              <a:rPr lang="en-US" sz="2799" spc="-139">
                <a:solidFill>
                  <a:srgbClr val="000000"/>
                </a:solidFill>
                <a:latin typeface="Telegraf"/>
              </a:rPr>
              <a:t>Since Firm A will always go high, Firm B will always price low. Neither firm has an incentive to change.</a:t>
            </a:r>
          </a:p>
        </p:txBody>
      </p:sp>
      <p:sp>
        <p:nvSpPr>
          <p:cNvPr name="TextBox 39" id="39"/>
          <p:cNvSpPr txBox="true"/>
          <p:nvPr/>
        </p:nvSpPr>
        <p:spPr>
          <a:xfrm rot="0">
            <a:off x="10815662" y="8653305"/>
            <a:ext cx="2491051" cy="355600"/>
          </a:xfrm>
          <a:prstGeom prst="rect">
            <a:avLst/>
          </a:prstGeom>
        </p:spPr>
        <p:txBody>
          <a:bodyPr anchor="t" rtlCol="false" tIns="0" lIns="0" bIns="0" rIns="0">
            <a:spAutoFit/>
          </a:bodyPr>
          <a:lstStyle/>
          <a:p>
            <a:pPr algn="ctr">
              <a:lnSpc>
                <a:spcPts val="2659"/>
              </a:lnSpc>
            </a:pPr>
            <a:r>
              <a:rPr lang="en-US" sz="2799" spc="-139">
                <a:solidFill>
                  <a:srgbClr val="CA1E25"/>
                </a:solidFill>
                <a:latin typeface="League Spartan"/>
              </a:rPr>
              <a:t>$50 Profit</a:t>
            </a:r>
          </a:p>
        </p:txBody>
      </p:sp>
      <p:sp>
        <p:nvSpPr>
          <p:cNvPr name="TextBox 40" id="40"/>
          <p:cNvSpPr txBox="true"/>
          <p:nvPr/>
        </p:nvSpPr>
        <p:spPr>
          <a:xfrm rot="0">
            <a:off x="14936377" y="8653305"/>
            <a:ext cx="2491051" cy="355600"/>
          </a:xfrm>
          <a:prstGeom prst="rect">
            <a:avLst/>
          </a:prstGeom>
        </p:spPr>
        <p:txBody>
          <a:bodyPr anchor="t" rtlCol="false" tIns="0" lIns="0" bIns="0" rIns="0">
            <a:spAutoFit/>
          </a:bodyPr>
          <a:lstStyle/>
          <a:p>
            <a:pPr algn="ctr">
              <a:lnSpc>
                <a:spcPts val="2659"/>
              </a:lnSpc>
            </a:pPr>
            <a:r>
              <a:rPr lang="en-US" sz="2799" spc="-139">
                <a:solidFill>
                  <a:srgbClr val="CA1E25"/>
                </a:solidFill>
                <a:latin typeface="League Spartan"/>
              </a:rPr>
              <a:t>$20 Profit</a:t>
            </a:r>
          </a:p>
        </p:txBody>
      </p:sp>
      <p:sp>
        <p:nvSpPr>
          <p:cNvPr name="TextBox 41" id="41"/>
          <p:cNvSpPr txBox="true"/>
          <p:nvPr/>
        </p:nvSpPr>
        <p:spPr>
          <a:xfrm rot="0">
            <a:off x="10815662" y="6704025"/>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$50 Profit</a:t>
            </a:r>
          </a:p>
        </p:txBody>
      </p:sp>
      <p:sp>
        <p:nvSpPr>
          <p:cNvPr name="TextBox 42" id="42"/>
          <p:cNvSpPr txBox="true"/>
          <p:nvPr/>
        </p:nvSpPr>
        <p:spPr>
          <a:xfrm rot="0">
            <a:off x="10815662" y="9285130"/>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$40 Profit</a:t>
            </a:r>
          </a:p>
        </p:txBody>
      </p:sp>
      <p:sp>
        <p:nvSpPr>
          <p:cNvPr name="TextBox 43" id="43"/>
          <p:cNvSpPr txBox="true"/>
          <p:nvPr/>
        </p:nvSpPr>
        <p:spPr>
          <a:xfrm rot="0">
            <a:off x="14936377" y="9342280"/>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$10 Profit</a:t>
            </a:r>
          </a:p>
        </p:txBody>
      </p:sp>
      <p:sp>
        <p:nvSpPr>
          <p:cNvPr name="TextBox 44" id="44"/>
          <p:cNvSpPr txBox="true"/>
          <p:nvPr/>
        </p:nvSpPr>
        <p:spPr>
          <a:xfrm rot="0">
            <a:off x="2848848" y="4825487"/>
            <a:ext cx="2491051" cy="355600"/>
          </a:xfrm>
          <a:prstGeom prst="rect">
            <a:avLst/>
          </a:prstGeom>
        </p:spPr>
        <p:txBody>
          <a:bodyPr anchor="t" rtlCol="false" tIns="0" lIns="0" bIns="0" rIns="0">
            <a:spAutoFit/>
          </a:bodyPr>
          <a:lstStyle/>
          <a:p>
            <a:pPr algn="ctr">
              <a:lnSpc>
                <a:spcPts val="2659"/>
              </a:lnSpc>
            </a:pPr>
            <a:r>
              <a:rPr lang="en-US" sz="2799" spc="-139">
                <a:solidFill>
                  <a:srgbClr val="C22124"/>
                </a:solidFill>
                <a:latin typeface="League Spartan"/>
              </a:rPr>
              <a:t>- Firm A</a:t>
            </a:r>
          </a:p>
        </p:txBody>
      </p:sp>
      <p:sp>
        <p:nvSpPr>
          <p:cNvPr name="TextBox 45" id="45"/>
          <p:cNvSpPr txBox="true"/>
          <p:nvPr/>
        </p:nvSpPr>
        <p:spPr>
          <a:xfrm rot="0">
            <a:off x="2848848" y="6482951"/>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 Firm B</a:t>
            </a:r>
          </a:p>
        </p:txBody>
      </p:sp>
    </p:spTree>
  </p:cSld>
  <p:clrMapOvr>
    <a:masterClrMapping/>
  </p:clrMapOvr>
</p:sld>
</file>

<file path=ppt/slides/slide10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162266" y="4688202"/>
            <a:ext cx="3826328" cy="2377121"/>
            <a:chOff x="0" y="0"/>
            <a:chExt cx="812800" cy="504955"/>
          </a:xfrm>
        </p:grpSpPr>
        <p:sp>
          <p:nvSpPr>
            <p:cNvPr name="Freeform 3" id="3"/>
            <p:cNvSpPr/>
            <p:nvPr/>
          </p:nvSpPr>
          <p:spPr>
            <a:xfrm>
              <a:off x="0" y="0"/>
              <a:ext cx="812800" cy="504955"/>
            </a:xfrm>
            <a:custGeom>
              <a:avLst/>
              <a:gdLst/>
              <a:ahLst/>
              <a:cxnLst/>
              <a:rect r="r" b="b" t="t" l="l"/>
              <a:pathLst>
                <a:path h="504955" w="812800">
                  <a:moveTo>
                    <a:pt x="0" y="0"/>
                  </a:moveTo>
                  <a:lnTo>
                    <a:pt x="812800" y="0"/>
                  </a:lnTo>
                  <a:lnTo>
                    <a:pt x="812800" y="504955"/>
                  </a:lnTo>
                  <a:lnTo>
                    <a:pt x="0" y="504955"/>
                  </a:lnTo>
                  <a:close/>
                </a:path>
              </a:pathLst>
            </a:custGeom>
            <a:solidFill>
              <a:srgbClr val="CCCCCC"/>
            </a:solidFill>
          </p:spPr>
        </p:sp>
        <p:sp>
          <p:nvSpPr>
            <p:cNvPr name="TextBox 4" id="4"/>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grpSp>
        <p:nvGrpSpPr>
          <p:cNvPr name="Group 5" id="5"/>
          <p:cNvGrpSpPr/>
          <p:nvPr/>
        </p:nvGrpSpPr>
        <p:grpSpPr>
          <a:xfrm rot="0">
            <a:off x="9284059" y="4688202"/>
            <a:ext cx="3826328" cy="2377121"/>
            <a:chOff x="0" y="0"/>
            <a:chExt cx="812800" cy="504955"/>
          </a:xfrm>
        </p:grpSpPr>
        <p:sp>
          <p:nvSpPr>
            <p:cNvPr name="Freeform 6" id="6"/>
            <p:cNvSpPr/>
            <p:nvPr/>
          </p:nvSpPr>
          <p:spPr>
            <a:xfrm>
              <a:off x="0" y="0"/>
              <a:ext cx="812800" cy="504955"/>
            </a:xfrm>
            <a:custGeom>
              <a:avLst/>
              <a:gdLst/>
              <a:ahLst/>
              <a:cxnLst/>
              <a:rect r="r" b="b" t="t" l="l"/>
              <a:pathLst>
                <a:path h="504955" w="812800">
                  <a:moveTo>
                    <a:pt x="0" y="0"/>
                  </a:moveTo>
                  <a:lnTo>
                    <a:pt x="812800" y="0"/>
                  </a:lnTo>
                  <a:lnTo>
                    <a:pt x="812800" y="504955"/>
                  </a:lnTo>
                  <a:lnTo>
                    <a:pt x="0" y="504955"/>
                  </a:lnTo>
                  <a:close/>
                </a:path>
              </a:pathLst>
            </a:custGeom>
            <a:solidFill>
              <a:srgbClr val="CCCCCC"/>
            </a:solidFill>
          </p:spPr>
        </p:sp>
        <p:sp>
          <p:nvSpPr>
            <p:cNvPr name="TextBox 7" id="7"/>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grpSp>
        <p:nvGrpSpPr>
          <p:cNvPr name="Group 8" id="8"/>
          <p:cNvGrpSpPr/>
          <p:nvPr/>
        </p:nvGrpSpPr>
        <p:grpSpPr>
          <a:xfrm rot="0">
            <a:off x="5162266" y="7270893"/>
            <a:ext cx="3826328" cy="2377121"/>
            <a:chOff x="0" y="0"/>
            <a:chExt cx="812800" cy="504955"/>
          </a:xfrm>
        </p:grpSpPr>
        <p:sp>
          <p:nvSpPr>
            <p:cNvPr name="Freeform 9" id="9"/>
            <p:cNvSpPr/>
            <p:nvPr/>
          </p:nvSpPr>
          <p:spPr>
            <a:xfrm>
              <a:off x="0" y="0"/>
              <a:ext cx="812800" cy="504955"/>
            </a:xfrm>
            <a:custGeom>
              <a:avLst/>
              <a:gdLst/>
              <a:ahLst/>
              <a:cxnLst/>
              <a:rect r="r" b="b" t="t" l="l"/>
              <a:pathLst>
                <a:path h="504955" w="812800">
                  <a:moveTo>
                    <a:pt x="0" y="0"/>
                  </a:moveTo>
                  <a:lnTo>
                    <a:pt x="812800" y="0"/>
                  </a:lnTo>
                  <a:lnTo>
                    <a:pt x="812800" y="504955"/>
                  </a:lnTo>
                  <a:lnTo>
                    <a:pt x="0" y="504955"/>
                  </a:lnTo>
                  <a:close/>
                </a:path>
              </a:pathLst>
            </a:custGeom>
            <a:solidFill>
              <a:srgbClr val="CCCCCC"/>
            </a:solidFill>
          </p:spPr>
        </p:sp>
        <p:sp>
          <p:nvSpPr>
            <p:cNvPr name="TextBox 10" id="10"/>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grpSp>
        <p:nvGrpSpPr>
          <p:cNvPr name="Group 11" id="11"/>
          <p:cNvGrpSpPr/>
          <p:nvPr/>
        </p:nvGrpSpPr>
        <p:grpSpPr>
          <a:xfrm rot="0">
            <a:off x="9284059" y="7270893"/>
            <a:ext cx="3826328" cy="2377121"/>
            <a:chOff x="0" y="0"/>
            <a:chExt cx="812800" cy="504955"/>
          </a:xfrm>
        </p:grpSpPr>
        <p:sp>
          <p:nvSpPr>
            <p:cNvPr name="Freeform 12" id="12"/>
            <p:cNvSpPr/>
            <p:nvPr/>
          </p:nvSpPr>
          <p:spPr>
            <a:xfrm>
              <a:off x="0" y="0"/>
              <a:ext cx="812800" cy="504955"/>
            </a:xfrm>
            <a:custGeom>
              <a:avLst/>
              <a:gdLst/>
              <a:ahLst/>
              <a:cxnLst/>
              <a:rect r="r" b="b" t="t" l="l"/>
              <a:pathLst>
                <a:path h="504955" w="812800">
                  <a:moveTo>
                    <a:pt x="0" y="0"/>
                  </a:moveTo>
                  <a:lnTo>
                    <a:pt x="812800" y="0"/>
                  </a:lnTo>
                  <a:lnTo>
                    <a:pt x="812800" y="504955"/>
                  </a:lnTo>
                  <a:lnTo>
                    <a:pt x="0" y="504955"/>
                  </a:lnTo>
                  <a:close/>
                </a:path>
              </a:pathLst>
            </a:custGeom>
            <a:solidFill>
              <a:srgbClr val="CCCCCC"/>
            </a:solidFill>
          </p:spPr>
        </p:sp>
        <p:sp>
          <p:nvSpPr>
            <p:cNvPr name="TextBox 13" id="13"/>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pic>
        <p:nvPicPr>
          <p:cNvPr name="Picture 14" id="1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64550" y="922672"/>
            <a:ext cx="2962237" cy="2288328"/>
          </a:xfrm>
          <a:prstGeom prst="rect">
            <a:avLst/>
          </a:prstGeom>
        </p:spPr>
      </p:pic>
      <p:pic>
        <p:nvPicPr>
          <p:cNvPr name="Picture 15" id="15"/>
          <p:cNvPicPr>
            <a:picLocks noChangeAspect="true"/>
          </p:cNvPicPr>
          <p:nvPr/>
        </p:nvPicPr>
        <p:blipFill>
          <a:blip r:embed="rId4"/>
          <a:srcRect l="0" t="0" r="0" b="0"/>
          <a:stretch>
            <a:fillRect/>
          </a:stretch>
        </p:blipFill>
        <p:spPr>
          <a:xfrm flipH="false" flipV="false" rot="0">
            <a:off x="14469776" y="847677"/>
            <a:ext cx="3574024" cy="2363323"/>
          </a:xfrm>
          <a:prstGeom prst="rect">
            <a:avLst/>
          </a:prstGeom>
        </p:spPr>
      </p:pic>
      <p:grpSp>
        <p:nvGrpSpPr>
          <p:cNvPr name="Group 16" id="16"/>
          <p:cNvGrpSpPr/>
          <p:nvPr/>
        </p:nvGrpSpPr>
        <p:grpSpPr>
          <a:xfrm rot="0">
            <a:off x="969289" y="458161"/>
            <a:ext cx="16349422" cy="1608674"/>
            <a:chOff x="0" y="0"/>
            <a:chExt cx="21799229" cy="2144899"/>
          </a:xfrm>
        </p:grpSpPr>
        <p:sp>
          <p:nvSpPr>
            <p:cNvPr name="TextBox 17" id="17"/>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Practice</a:t>
              </a:r>
            </a:p>
          </p:txBody>
        </p:sp>
        <p:sp>
          <p:nvSpPr>
            <p:cNvPr name="TextBox 18" id="18"/>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19" id="19"/>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20" id="20"/>
          <p:cNvSpPr txBox="true"/>
          <p:nvPr/>
        </p:nvSpPr>
        <p:spPr>
          <a:xfrm rot="0">
            <a:off x="122100" y="6920860"/>
            <a:ext cx="2491051" cy="355600"/>
          </a:xfrm>
          <a:prstGeom prst="rect">
            <a:avLst/>
          </a:prstGeom>
        </p:spPr>
        <p:txBody>
          <a:bodyPr anchor="t" rtlCol="false" tIns="0" lIns="0" bIns="0" rIns="0">
            <a:spAutoFit/>
          </a:bodyPr>
          <a:lstStyle/>
          <a:p>
            <a:pPr algn="ctr">
              <a:lnSpc>
                <a:spcPts val="2659"/>
              </a:lnSpc>
            </a:pPr>
            <a:r>
              <a:rPr lang="en-US" sz="2799" spc="-139">
                <a:solidFill>
                  <a:srgbClr val="C22124"/>
                </a:solidFill>
                <a:latin typeface="League Spartan"/>
              </a:rPr>
              <a:t>Firm A</a:t>
            </a:r>
          </a:p>
        </p:txBody>
      </p:sp>
      <p:sp>
        <p:nvSpPr>
          <p:cNvPr name="TextBox 21" id="21"/>
          <p:cNvSpPr txBox="true"/>
          <p:nvPr/>
        </p:nvSpPr>
        <p:spPr>
          <a:xfrm rot="0">
            <a:off x="2375940" y="8314991"/>
            <a:ext cx="2491051" cy="355600"/>
          </a:xfrm>
          <a:prstGeom prst="rect">
            <a:avLst/>
          </a:prstGeom>
        </p:spPr>
        <p:txBody>
          <a:bodyPr anchor="t" rtlCol="false" tIns="0" lIns="0" bIns="0" rIns="0">
            <a:spAutoFit/>
          </a:bodyPr>
          <a:lstStyle/>
          <a:p>
            <a:pPr algn="ctr">
              <a:lnSpc>
                <a:spcPts val="2659"/>
              </a:lnSpc>
            </a:pPr>
            <a:r>
              <a:rPr lang="en-US" sz="2799" spc="-139">
                <a:solidFill>
                  <a:srgbClr val="C22124"/>
                </a:solidFill>
                <a:latin typeface="League Spartan"/>
              </a:rPr>
              <a:t>Price Low</a:t>
            </a:r>
          </a:p>
        </p:txBody>
      </p:sp>
      <p:sp>
        <p:nvSpPr>
          <p:cNvPr name="TextBox 22" id="22"/>
          <p:cNvSpPr txBox="true"/>
          <p:nvPr/>
        </p:nvSpPr>
        <p:spPr>
          <a:xfrm rot="0">
            <a:off x="2375940" y="5732300"/>
            <a:ext cx="2491051" cy="355600"/>
          </a:xfrm>
          <a:prstGeom prst="rect">
            <a:avLst/>
          </a:prstGeom>
        </p:spPr>
        <p:txBody>
          <a:bodyPr anchor="t" rtlCol="false" tIns="0" lIns="0" bIns="0" rIns="0">
            <a:spAutoFit/>
          </a:bodyPr>
          <a:lstStyle/>
          <a:p>
            <a:pPr algn="ctr">
              <a:lnSpc>
                <a:spcPts val="2659"/>
              </a:lnSpc>
            </a:pPr>
            <a:r>
              <a:rPr lang="en-US" sz="2799" spc="-139">
                <a:solidFill>
                  <a:srgbClr val="C22124"/>
                </a:solidFill>
                <a:latin typeface="League Spartan"/>
              </a:rPr>
              <a:t>Price High</a:t>
            </a:r>
          </a:p>
        </p:txBody>
      </p:sp>
      <p:sp>
        <p:nvSpPr>
          <p:cNvPr name="TextBox 23" id="23"/>
          <p:cNvSpPr txBox="true"/>
          <p:nvPr/>
        </p:nvSpPr>
        <p:spPr>
          <a:xfrm rot="0">
            <a:off x="5829905" y="4123052"/>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Price High</a:t>
            </a:r>
          </a:p>
        </p:txBody>
      </p:sp>
      <p:sp>
        <p:nvSpPr>
          <p:cNvPr name="TextBox 24" id="24"/>
          <p:cNvSpPr txBox="true"/>
          <p:nvPr/>
        </p:nvSpPr>
        <p:spPr>
          <a:xfrm rot="0">
            <a:off x="9950619" y="4064899"/>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Price Low</a:t>
            </a:r>
          </a:p>
        </p:txBody>
      </p:sp>
      <p:sp>
        <p:nvSpPr>
          <p:cNvPr name="TextBox 25" id="25"/>
          <p:cNvSpPr txBox="true"/>
          <p:nvPr/>
        </p:nvSpPr>
        <p:spPr>
          <a:xfrm rot="0">
            <a:off x="5829905" y="5521162"/>
            <a:ext cx="2491051" cy="355600"/>
          </a:xfrm>
          <a:prstGeom prst="rect">
            <a:avLst/>
          </a:prstGeom>
        </p:spPr>
        <p:txBody>
          <a:bodyPr anchor="t" rtlCol="false" tIns="0" lIns="0" bIns="0" rIns="0">
            <a:spAutoFit/>
          </a:bodyPr>
          <a:lstStyle/>
          <a:p>
            <a:pPr algn="ctr">
              <a:lnSpc>
                <a:spcPts val="2659"/>
              </a:lnSpc>
            </a:pPr>
            <a:r>
              <a:rPr lang="en-US" sz="2799" spc="-139">
                <a:solidFill>
                  <a:srgbClr val="CA1E25"/>
                </a:solidFill>
                <a:latin typeface="League Spartan"/>
              </a:rPr>
              <a:t>$90 Profit</a:t>
            </a:r>
          </a:p>
        </p:txBody>
      </p:sp>
      <p:sp>
        <p:nvSpPr>
          <p:cNvPr name="TextBox 26" id="26"/>
          <p:cNvSpPr txBox="true"/>
          <p:nvPr/>
        </p:nvSpPr>
        <p:spPr>
          <a:xfrm rot="0">
            <a:off x="5829905" y="8103854"/>
            <a:ext cx="2491051" cy="355600"/>
          </a:xfrm>
          <a:prstGeom prst="rect">
            <a:avLst/>
          </a:prstGeom>
        </p:spPr>
        <p:txBody>
          <a:bodyPr anchor="t" rtlCol="false" tIns="0" lIns="0" bIns="0" rIns="0">
            <a:spAutoFit/>
          </a:bodyPr>
          <a:lstStyle/>
          <a:p>
            <a:pPr algn="ctr">
              <a:lnSpc>
                <a:spcPts val="2659"/>
              </a:lnSpc>
            </a:pPr>
            <a:r>
              <a:rPr lang="en-US" sz="2799" spc="-139">
                <a:solidFill>
                  <a:srgbClr val="CA1E25"/>
                </a:solidFill>
                <a:latin typeface="League Spartan"/>
              </a:rPr>
              <a:t>$80 Profit</a:t>
            </a:r>
          </a:p>
        </p:txBody>
      </p:sp>
      <p:sp>
        <p:nvSpPr>
          <p:cNvPr name="TextBox 27" id="27"/>
          <p:cNvSpPr txBox="true"/>
          <p:nvPr/>
        </p:nvSpPr>
        <p:spPr>
          <a:xfrm rot="0">
            <a:off x="9950619" y="5521162"/>
            <a:ext cx="2491051" cy="355600"/>
          </a:xfrm>
          <a:prstGeom prst="rect">
            <a:avLst/>
          </a:prstGeom>
        </p:spPr>
        <p:txBody>
          <a:bodyPr anchor="t" rtlCol="false" tIns="0" lIns="0" bIns="0" rIns="0">
            <a:spAutoFit/>
          </a:bodyPr>
          <a:lstStyle/>
          <a:p>
            <a:pPr algn="ctr">
              <a:lnSpc>
                <a:spcPts val="2659"/>
              </a:lnSpc>
            </a:pPr>
            <a:r>
              <a:rPr lang="en-US" sz="2799" spc="-139">
                <a:solidFill>
                  <a:srgbClr val="CA1E25"/>
                </a:solidFill>
                <a:latin typeface="League Spartan"/>
              </a:rPr>
              <a:t>$50 Profit</a:t>
            </a:r>
          </a:p>
        </p:txBody>
      </p:sp>
      <p:sp>
        <p:nvSpPr>
          <p:cNvPr name="TextBox 28" id="28"/>
          <p:cNvSpPr txBox="true"/>
          <p:nvPr/>
        </p:nvSpPr>
        <p:spPr>
          <a:xfrm rot="0">
            <a:off x="9950619" y="8103854"/>
            <a:ext cx="2491051" cy="355600"/>
          </a:xfrm>
          <a:prstGeom prst="rect">
            <a:avLst/>
          </a:prstGeom>
        </p:spPr>
        <p:txBody>
          <a:bodyPr anchor="t" rtlCol="false" tIns="0" lIns="0" bIns="0" rIns="0">
            <a:spAutoFit/>
          </a:bodyPr>
          <a:lstStyle/>
          <a:p>
            <a:pPr algn="ctr">
              <a:lnSpc>
                <a:spcPts val="2659"/>
              </a:lnSpc>
            </a:pPr>
            <a:r>
              <a:rPr lang="en-US" sz="2799" spc="-139">
                <a:solidFill>
                  <a:srgbClr val="CA1E25"/>
                </a:solidFill>
                <a:latin typeface="League Spartan"/>
              </a:rPr>
              <a:t>$70 Profit</a:t>
            </a:r>
          </a:p>
        </p:txBody>
      </p:sp>
      <p:sp>
        <p:nvSpPr>
          <p:cNvPr name="TextBox 29" id="29"/>
          <p:cNvSpPr txBox="true"/>
          <p:nvPr/>
        </p:nvSpPr>
        <p:spPr>
          <a:xfrm rot="0">
            <a:off x="5829905" y="6154575"/>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$40 Profit</a:t>
            </a:r>
          </a:p>
        </p:txBody>
      </p:sp>
      <p:sp>
        <p:nvSpPr>
          <p:cNvPr name="TextBox 30" id="30"/>
          <p:cNvSpPr txBox="true"/>
          <p:nvPr/>
        </p:nvSpPr>
        <p:spPr>
          <a:xfrm rot="0">
            <a:off x="5829905" y="8735679"/>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$70 Profit</a:t>
            </a:r>
          </a:p>
        </p:txBody>
      </p:sp>
      <p:sp>
        <p:nvSpPr>
          <p:cNvPr name="TextBox 31" id="31"/>
          <p:cNvSpPr txBox="true"/>
          <p:nvPr/>
        </p:nvSpPr>
        <p:spPr>
          <a:xfrm rot="0">
            <a:off x="9951697" y="6154575"/>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$60 Profit</a:t>
            </a:r>
          </a:p>
        </p:txBody>
      </p:sp>
      <p:sp>
        <p:nvSpPr>
          <p:cNvPr name="TextBox 32" id="32"/>
          <p:cNvSpPr txBox="true"/>
          <p:nvPr/>
        </p:nvSpPr>
        <p:spPr>
          <a:xfrm rot="0">
            <a:off x="9950619" y="8792829"/>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$80 Profit</a:t>
            </a:r>
          </a:p>
        </p:txBody>
      </p:sp>
      <p:sp>
        <p:nvSpPr>
          <p:cNvPr name="TextBox 33" id="33"/>
          <p:cNvSpPr txBox="true"/>
          <p:nvPr/>
        </p:nvSpPr>
        <p:spPr>
          <a:xfrm rot="0">
            <a:off x="1178341" y="1760738"/>
            <a:ext cx="16211436" cy="1475486"/>
          </a:xfrm>
          <a:prstGeom prst="rect">
            <a:avLst/>
          </a:prstGeom>
        </p:spPr>
        <p:txBody>
          <a:bodyPr anchor="t" rtlCol="false" tIns="0" lIns="0" bIns="0" rIns="0">
            <a:spAutoFit/>
          </a:bodyPr>
          <a:lstStyle/>
          <a:p>
            <a:pPr algn="ctr">
              <a:lnSpc>
                <a:spcPts val="3891"/>
              </a:lnSpc>
            </a:pPr>
            <a:r>
              <a:rPr lang="en-US" sz="2799" spc="-139">
                <a:solidFill>
                  <a:srgbClr val="000000"/>
                </a:solidFill>
                <a:latin typeface="Telegraf Bold"/>
              </a:rPr>
              <a:t>What is each firm's dominant strategy? Explain why.</a:t>
            </a:r>
          </a:p>
          <a:p>
            <a:pPr algn="ctr">
              <a:lnSpc>
                <a:spcPts val="3891"/>
              </a:lnSpc>
            </a:pPr>
            <a:r>
              <a:rPr lang="en-US" sz="2799" spc="-139">
                <a:solidFill>
                  <a:srgbClr val="000000"/>
                </a:solidFill>
                <a:latin typeface="Telegraf Bold"/>
              </a:rPr>
              <a:t>Is there a Nash Equilibrium? Explain why.</a:t>
            </a:r>
          </a:p>
          <a:p>
            <a:pPr algn="ctr">
              <a:lnSpc>
                <a:spcPts val="3891"/>
              </a:lnSpc>
            </a:pPr>
          </a:p>
        </p:txBody>
      </p:sp>
    </p:spTree>
  </p:cSld>
  <p:clrMapOvr>
    <a:masterClrMapping/>
  </p:clrMapOvr>
</p:sld>
</file>

<file path=ppt/slides/slide10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162266" y="4688202"/>
            <a:ext cx="3826328" cy="2377121"/>
            <a:chOff x="0" y="0"/>
            <a:chExt cx="812800" cy="504955"/>
          </a:xfrm>
        </p:grpSpPr>
        <p:sp>
          <p:nvSpPr>
            <p:cNvPr name="Freeform 3" id="3"/>
            <p:cNvSpPr/>
            <p:nvPr/>
          </p:nvSpPr>
          <p:spPr>
            <a:xfrm>
              <a:off x="0" y="0"/>
              <a:ext cx="812800" cy="504955"/>
            </a:xfrm>
            <a:custGeom>
              <a:avLst/>
              <a:gdLst/>
              <a:ahLst/>
              <a:cxnLst/>
              <a:rect r="r" b="b" t="t" l="l"/>
              <a:pathLst>
                <a:path h="504955" w="812800">
                  <a:moveTo>
                    <a:pt x="0" y="0"/>
                  </a:moveTo>
                  <a:lnTo>
                    <a:pt x="812800" y="0"/>
                  </a:lnTo>
                  <a:lnTo>
                    <a:pt x="812800" y="504955"/>
                  </a:lnTo>
                  <a:lnTo>
                    <a:pt x="0" y="504955"/>
                  </a:lnTo>
                  <a:close/>
                </a:path>
              </a:pathLst>
            </a:custGeom>
            <a:solidFill>
              <a:srgbClr val="CCCCCC"/>
            </a:solidFill>
          </p:spPr>
        </p:sp>
        <p:sp>
          <p:nvSpPr>
            <p:cNvPr name="TextBox 4" id="4"/>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grpSp>
        <p:nvGrpSpPr>
          <p:cNvPr name="Group 5" id="5"/>
          <p:cNvGrpSpPr/>
          <p:nvPr/>
        </p:nvGrpSpPr>
        <p:grpSpPr>
          <a:xfrm rot="0">
            <a:off x="9284059" y="4688202"/>
            <a:ext cx="3826328" cy="2377121"/>
            <a:chOff x="0" y="0"/>
            <a:chExt cx="812800" cy="504955"/>
          </a:xfrm>
        </p:grpSpPr>
        <p:sp>
          <p:nvSpPr>
            <p:cNvPr name="Freeform 6" id="6"/>
            <p:cNvSpPr/>
            <p:nvPr/>
          </p:nvSpPr>
          <p:spPr>
            <a:xfrm>
              <a:off x="0" y="0"/>
              <a:ext cx="812800" cy="504955"/>
            </a:xfrm>
            <a:custGeom>
              <a:avLst/>
              <a:gdLst/>
              <a:ahLst/>
              <a:cxnLst/>
              <a:rect r="r" b="b" t="t" l="l"/>
              <a:pathLst>
                <a:path h="504955" w="812800">
                  <a:moveTo>
                    <a:pt x="0" y="0"/>
                  </a:moveTo>
                  <a:lnTo>
                    <a:pt x="812800" y="0"/>
                  </a:lnTo>
                  <a:lnTo>
                    <a:pt x="812800" y="504955"/>
                  </a:lnTo>
                  <a:lnTo>
                    <a:pt x="0" y="504955"/>
                  </a:lnTo>
                  <a:close/>
                </a:path>
              </a:pathLst>
            </a:custGeom>
            <a:solidFill>
              <a:srgbClr val="CCCCCC"/>
            </a:solidFill>
          </p:spPr>
        </p:sp>
        <p:sp>
          <p:nvSpPr>
            <p:cNvPr name="TextBox 7" id="7"/>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grpSp>
        <p:nvGrpSpPr>
          <p:cNvPr name="Group 8" id="8"/>
          <p:cNvGrpSpPr/>
          <p:nvPr/>
        </p:nvGrpSpPr>
        <p:grpSpPr>
          <a:xfrm rot="0">
            <a:off x="5162266" y="7270893"/>
            <a:ext cx="3826328" cy="2377121"/>
            <a:chOff x="0" y="0"/>
            <a:chExt cx="812800" cy="504955"/>
          </a:xfrm>
        </p:grpSpPr>
        <p:sp>
          <p:nvSpPr>
            <p:cNvPr name="Freeform 9" id="9"/>
            <p:cNvSpPr/>
            <p:nvPr/>
          </p:nvSpPr>
          <p:spPr>
            <a:xfrm>
              <a:off x="0" y="0"/>
              <a:ext cx="812800" cy="504955"/>
            </a:xfrm>
            <a:custGeom>
              <a:avLst/>
              <a:gdLst/>
              <a:ahLst/>
              <a:cxnLst/>
              <a:rect r="r" b="b" t="t" l="l"/>
              <a:pathLst>
                <a:path h="504955" w="812800">
                  <a:moveTo>
                    <a:pt x="0" y="0"/>
                  </a:moveTo>
                  <a:lnTo>
                    <a:pt x="812800" y="0"/>
                  </a:lnTo>
                  <a:lnTo>
                    <a:pt x="812800" y="504955"/>
                  </a:lnTo>
                  <a:lnTo>
                    <a:pt x="0" y="504955"/>
                  </a:lnTo>
                  <a:close/>
                </a:path>
              </a:pathLst>
            </a:custGeom>
            <a:solidFill>
              <a:srgbClr val="CCCCCC"/>
            </a:solidFill>
          </p:spPr>
        </p:sp>
        <p:sp>
          <p:nvSpPr>
            <p:cNvPr name="TextBox 10" id="10"/>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grpSp>
        <p:nvGrpSpPr>
          <p:cNvPr name="Group 11" id="11"/>
          <p:cNvGrpSpPr/>
          <p:nvPr/>
        </p:nvGrpSpPr>
        <p:grpSpPr>
          <a:xfrm rot="0">
            <a:off x="9284059" y="7270893"/>
            <a:ext cx="3826328" cy="2377121"/>
            <a:chOff x="0" y="0"/>
            <a:chExt cx="812800" cy="504955"/>
          </a:xfrm>
        </p:grpSpPr>
        <p:sp>
          <p:nvSpPr>
            <p:cNvPr name="Freeform 12" id="12"/>
            <p:cNvSpPr/>
            <p:nvPr/>
          </p:nvSpPr>
          <p:spPr>
            <a:xfrm>
              <a:off x="0" y="0"/>
              <a:ext cx="812800" cy="504955"/>
            </a:xfrm>
            <a:custGeom>
              <a:avLst/>
              <a:gdLst/>
              <a:ahLst/>
              <a:cxnLst/>
              <a:rect r="r" b="b" t="t" l="l"/>
              <a:pathLst>
                <a:path h="504955" w="812800">
                  <a:moveTo>
                    <a:pt x="0" y="0"/>
                  </a:moveTo>
                  <a:lnTo>
                    <a:pt x="812800" y="0"/>
                  </a:lnTo>
                  <a:lnTo>
                    <a:pt x="812800" y="504955"/>
                  </a:lnTo>
                  <a:lnTo>
                    <a:pt x="0" y="504955"/>
                  </a:lnTo>
                  <a:close/>
                </a:path>
              </a:pathLst>
            </a:custGeom>
            <a:solidFill>
              <a:srgbClr val="CCCCCC"/>
            </a:solidFill>
          </p:spPr>
        </p:sp>
        <p:sp>
          <p:nvSpPr>
            <p:cNvPr name="TextBox 13" id="13"/>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pic>
        <p:nvPicPr>
          <p:cNvPr name="Picture 14" id="1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64550" y="922672"/>
            <a:ext cx="2962237" cy="2288328"/>
          </a:xfrm>
          <a:prstGeom prst="rect">
            <a:avLst/>
          </a:prstGeom>
        </p:spPr>
      </p:pic>
      <p:pic>
        <p:nvPicPr>
          <p:cNvPr name="Picture 15" id="15"/>
          <p:cNvPicPr>
            <a:picLocks noChangeAspect="true"/>
          </p:cNvPicPr>
          <p:nvPr/>
        </p:nvPicPr>
        <p:blipFill>
          <a:blip r:embed="rId4"/>
          <a:srcRect l="0" t="0" r="0" b="0"/>
          <a:stretch>
            <a:fillRect/>
          </a:stretch>
        </p:blipFill>
        <p:spPr>
          <a:xfrm flipH="false" flipV="false" rot="0">
            <a:off x="14469776" y="847677"/>
            <a:ext cx="3574024" cy="2363323"/>
          </a:xfrm>
          <a:prstGeom prst="rect">
            <a:avLst/>
          </a:prstGeom>
        </p:spPr>
      </p:pic>
      <p:grpSp>
        <p:nvGrpSpPr>
          <p:cNvPr name="Group 16" id="16"/>
          <p:cNvGrpSpPr/>
          <p:nvPr/>
        </p:nvGrpSpPr>
        <p:grpSpPr>
          <a:xfrm rot="0">
            <a:off x="969289" y="458161"/>
            <a:ext cx="16349422" cy="1608674"/>
            <a:chOff x="0" y="0"/>
            <a:chExt cx="21799229" cy="2144899"/>
          </a:xfrm>
        </p:grpSpPr>
        <p:sp>
          <p:nvSpPr>
            <p:cNvPr name="TextBox 17" id="17"/>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Practice</a:t>
              </a:r>
            </a:p>
          </p:txBody>
        </p:sp>
        <p:sp>
          <p:nvSpPr>
            <p:cNvPr name="TextBox 18" id="18"/>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19" id="19"/>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20" id="20"/>
          <p:cNvSpPr txBox="true"/>
          <p:nvPr/>
        </p:nvSpPr>
        <p:spPr>
          <a:xfrm rot="0">
            <a:off x="122100" y="6920860"/>
            <a:ext cx="2491051" cy="355600"/>
          </a:xfrm>
          <a:prstGeom prst="rect">
            <a:avLst/>
          </a:prstGeom>
        </p:spPr>
        <p:txBody>
          <a:bodyPr anchor="t" rtlCol="false" tIns="0" lIns="0" bIns="0" rIns="0">
            <a:spAutoFit/>
          </a:bodyPr>
          <a:lstStyle/>
          <a:p>
            <a:pPr algn="ctr">
              <a:lnSpc>
                <a:spcPts val="2659"/>
              </a:lnSpc>
            </a:pPr>
            <a:r>
              <a:rPr lang="en-US" sz="2799" spc="-139">
                <a:solidFill>
                  <a:srgbClr val="C22124"/>
                </a:solidFill>
                <a:latin typeface="League Spartan"/>
              </a:rPr>
              <a:t>Firm A</a:t>
            </a:r>
          </a:p>
        </p:txBody>
      </p:sp>
      <p:sp>
        <p:nvSpPr>
          <p:cNvPr name="TextBox 21" id="21"/>
          <p:cNvSpPr txBox="true"/>
          <p:nvPr/>
        </p:nvSpPr>
        <p:spPr>
          <a:xfrm rot="0">
            <a:off x="2375940" y="8314991"/>
            <a:ext cx="2491051" cy="355600"/>
          </a:xfrm>
          <a:prstGeom prst="rect">
            <a:avLst/>
          </a:prstGeom>
        </p:spPr>
        <p:txBody>
          <a:bodyPr anchor="t" rtlCol="false" tIns="0" lIns="0" bIns="0" rIns="0">
            <a:spAutoFit/>
          </a:bodyPr>
          <a:lstStyle/>
          <a:p>
            <a:pPr algn="ctr">
              <a:lnSpc>
                <a:spcPts val="2659"/>
              </a:lnSpc>
            </a:pPr>
            <a:r>
              <a:rPr lang="en-US" sz="2799" spc="-139">
                <a:solidFill>
                  <a:srgbClr val="C22124"/>
                </a:solidFill>
                <a:latin typeface="League Spartan"/>
              </a:rPr>
              <a:t>Price Low</a:t>
            </a:r>
          </a:p>
        </p:txBody>
      </p:sp>
      <p:sp>
        <p:nvSpPr>
          <p:cNvPr name="TextBox 22" id="22"/>
          <p:cNvSpPr txBox="true"/>
          <p:nvPr/>
        </p:nvSpPr>
        <p:spPr>
          <a:xfrm rot="0">
            <a:off x="2375940" y="5732300"/>
            <a:ext cx="2491051" cy="355600"/>
          </a:xfrm>
          <a:prstGeom prst="rect">
            <a:avLst/>
          </a:prstGeom>
        </p:spPr>
        <p:txBody>
          <a:bodyPr anchor="t" rtlCol="false" tIns="0" lIns="0" bIns="0" rIns="0">
            <a:spAutoFit/>
          </a:bodyPr>
          <a:lstStyle/>
          <a:p>
            <a:pPr algn="ctr">
              <a:lnSpc>
                <a:spcPts val="2659"/>
              </a:lnSpc>
            </a:pPr>
            <a:r>
              <a:rPr lang="en-US" sz="2799" spc="-139">
                <a:solidFill>
                  <a:srgbClr val="C22124"/>
                </a:solidFill>
                <a:latin typeface="League Spartan"/>
              </a:rPr>
              <a:t>Price High</a:t>
            </a:r>
          </a:p>
        </p:txBody>
      </p:sp>
      <p:sp>
        <p:nvSpPr>
          <p:cNvPr name="TextBox 23" id="23"/>
          <p:cNvSpPr txBox="true"/>
          <p:nvPr/>
        </p:nvSpPr>
        <p:spPr>
          <a:xfrm rot="0">
            <a:off x="5829905" y="4123052"/>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Price High</a:t>
            </a:r>
          </a:p>
        </p:txBody>
      </p:sp>
      <p:sp>
        <p:nvSpPr>
          <p:cNvPr name="TextBox 24" id="24"/>
          <p:cNvSpPr txBox="true"/>
          <p:nvPr/>
        </p:nvSpPr>
        <p:spPr>
          <a:xfrm rot="0">
            <a:off x="9950619" y="4064899"/>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Price Low</a:t>
            </a:r>
          </a:p>
        </p:txBody>
      </p:sp>
      <p:sp>
        <p:nvSpPr>
          <p:cNvPr name="TextBox 25" id="25"/>
          <p:cNvSpPr txBox="true"/>
          <p:nvPr/>
        </p:nvSpPr>
        <p:spPr>
          <a:xfrm rot="0">
            <a:off x="5829905" y="5521162"/>
            <a:ext cx="2491051" cy="355600"/>
          </a:xfrm>
          <a:prstGeom prst="rect">
            <a:avLst/>
          </a:prstGeom>
        </p:spPr>
        <p:txBody>
          <a:bodyPr anchor="t" rtlCol="false" tIns="0" lIns="0" bIns="0" rIns="0">
            <a:spAutoFit/>
          </a:bodyPr>
          <a:lstStyle/>
          <a:p>
            <a:pPr algn="ctr">
              <a:lnSpc>
                <a:spcPts val="2659"/>
              </a:lnSpc>
            </a:pPr>
            <a:r>
              <a:rPr lang="en-US" sz="2799" spc="-139">
                <a:solidFill>
                  <a:srgbClr val="CA1E25"/>
                </a:solidFill>
                <a:latin typeface="League Spartan"/>
              </a:rPr>
              <a:t>$90 Profit</a:t>
            </a:r>
          </a:p>
        </p:txBody>
      </p:sp>
      <p:sp>
        <p:nvSpPr>
          <p:cNvPr name="TextBox 26" id="26"/>
          <p:cNvSpPr txBox="true"/>
          <p:nvPr/>
        </p:nvSpPr>
        <p:spPr>
          <a:xfrm rot="0">
            <a:off x="5829905" y="8103854"/>
            <a:ext cx="2491051" cy="355600"/>
          </a:xfrm>
          <a:prstGeom prst="rect">
            <a:avLst/>
          </a:prstGeom>
        </p:spPr>
        <p:txBody>
          <a:bodyPr anchor="t" rtlCol="false" tIns="0" lIns="0" bIns="0" rIns="0">
            <a:spAutoFit/>
          </a:bodyPr>
          <a:lstStyle/>
          <a:p>
            <a:pPr algn="ctr">
              <a:lnSpc>
                <a:spcPts val="2659"/>
              </a:lnSpc>
            </a:pPr>
            <a:r>
              <a:rPr lang="en-US" sz="2799" spc="-139">
                <a:solidFill>
                  <a:srgbClr val="CA1E25"/>
                </a:solidFill>
                <a:latin typeface="League Spartan"/>
              </a:rPr>
              <a:t>$80 Profit</a:t>
            </a:r>
          </a:p>
        </p:txBody>
      </p:sp>
      <p:sp>
        <p:nvSpPr>
          <p:cNvPr name="TextBox 27" id="27"/>
          <p:cNvSpPr txBox="true"/>
          <p:nvPr/>
        </p:nvSpPr>
        <p:spPr>
          <a:xfrm rot="0">
            <a:off x="9950619" y="5521162"/>
            <a:ext cx="2491051" cy="355600"/>
          </a:xfrm>
          <a:prstGeom prst="rect">
            <a:avLst/>
          </a:prstGeom>
        </p:spPr>
        <p:txBody>
          <a:bodyPr anchor="t" rtlCol="false" tIns="0" lIns="0" bIns="0" rIns="0">
            <a:spAutoFit/>
          </a:bodyPr>
          <a:lstStyle/>
          <a:p>
            <a:pPr algn="ctr">
              <a:lnSpc>
                <a:spcPts val="2659"/>
              </a:lnSpc>
            </a:pPr>
            <a:r>
              <a:rPr lang="en-US" sz="2799" spc="-139">
                <a:solidFill>
                  <a:srgbClr val="CA1E25"/>
                </a:solidFill>
                <a:latin typeface="League Spartan"/>
              </a:rPr>
              <a:t>$50 Profit</a:t>
            </a:r>
          </a:p>
        </p:txBody>
      </p:sp>
      <p:sp>
        <p:nvSpPr>
          <p:cNvPr name="TextBox 28" id="28"/>
          <p:cNvSpPr txBox="true"/>
          <p:nvPr/>
        </p:nvSpPr>
        <p:spPr>
          <a:xfrm rot="0">
            <a:off x="9950619" y="8103854"/>
            <a:ext cx="2491051" cy="355600"/>
          </a:xfrm>
          <a:prstGeom prst="rect">
            <a:avLst/>
          </a:prstGeom>
        </p:spPr>
        <p:txBody>
          <a:bodyPr anchor="t" rtlCol="false" tIns="0" lIns="0" bIns="0" rIns="0">
            <a:spAutoFit/>
          </a:bodyPr>
          <a:lstStyle/>
          <a:p>
            <a:pPr algn="ctr">
              <a:lnSpc>
                <a:spcPts val="2659"/>
              </a:lnSpc>
            </a:pPr>
            <a:r>
              <a:rPr lang="en-US" sz="2799" spc="-139">
                <a:solidFill>
                  <a:srgbClr val="CA1E25"/>
                </a:solidFill>
                <a:latin typeface="League Spartan"/>
              </a:rPr>
              <a:t>$70 Profit</a:t>
            </a:r>
          </a:p>
        </p:txBody>
      </p:sp>
      <p:sp>
        <p:nvSpPr>
          <p:cNvPr name="TextBox 29" id="29"/>
          <p:cNvSpPr txBox="true"/>
          <p:nvPr/>
        </p:nvSpPr>
        <p:spPr>
          <a:xfrm rot="0">
            <a:off x="5829905" y="6154575"/>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$40 Profit</a:t>
            </a:r>
          </a:p>
        </p:txBody>
      </p:sp>
      <p:sp>
        <p:nvSpPr>
          <p:cNvPr name="TextBox 30" id="30"/>
          <p:cNvSpPr txBox="true"/>
          <p:nvPr/>
        </p:nvSpPr>
        <p:spPr>
          <a:xfrm rot="0">
            <a:off x="5829905" y="8735679"/>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$70 Profit</a:t>
            </a:r>
          </a:p>
        </p:txBody>
      </p:sp>
      <p:sp>
        <p:nvSpPr>
          <p:cNvPr name="TextBox 31" id="31"/>
          <p:cNvSpPr txBox="true"/>
          <p:nvPr/>
        </p:nvSpPr>
        <p:spPr>
          <a:xfrm rot="0">
            <a:off x="9951697" y="6154575"/>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$60 Profit</a:t>
            </a:r>
          </a:p>
        </p:txBody>
      </p:sp>
      <p:sp>
        <p:nvSpPr>
          <p:cNvPr name="TextBox 32" id="32"/>
          <p:cNvSpPr txBox="true"/>
          <p:nvPr/>
        </p:nvSpPr>
        <p:spPr>
          <a:xfrm rot="0">
            <a:off x="9950619" y="8792829"/>
            <a:ext cx="2491051" cy="355600"/>
          </a:xfrm>
          <a:prstGeom prst="rect">
            <a:avLst/>
          </a:prstGeom>
        </p:spPr>
        <p:txBody>
          <a:bodyPr anchor="t" rtlCol="false" tIns="0" lIns="0" bIns="0" rIns="0">
            <a:spAutoFit/>
          </a:bodyPr>
          <a:lstStyle/>
          <a:p>
            <a:pPr algn="ctr">
              <a:lnSpc>
                <a:spcPts val="2659"/>
              </a:lnSpc>
            </a:pPr>
            <a:r>
              <a:rPr lang="en-US" sz="2799" spc="-139">
                <a:solidFill>
                  <a:srgbClr val="1377EA"/>
                </a:solidFill>
                <a:latin typeface="League Spartan"/>
              </a:rPr>
              <a:t>$80 Profit</a:t>
            </a:r>
          </a:p>
        </p:txBody>
      </p:sp>
      <p:sp>
        <p:nvSpPr>
          <p:cNvPr name="TextBox 33" id="33"/>
          <p:cNvSpPr txBox="true"/>
          <p:nvPr/>
        </p:nvSpPr>
        <p:spPr>
          <a:xfrm rot="0">
            <a:off x="1178341" y="2003625"/>
            <a:ext cx="16211436" cy="989711"/>
          </a:xfrm>
          <a:prstGeom prst="rect">
            <a:avLst/>
          </a:prstGeom>
        </p:spPr>
        <p:txBody>
          <a:bodyPr anchor="t" rtlCol="false" tIns="0" lIns="0" bIns="0" rIns="0">
            <a:spAutoFit/>
          </a:bodyPr>
          <a:lstStyle/>
          <a:p>
            <a:pPr algn="ctr">
              <a:lnSpc>
                <a:spcPts val="3891"/>
              </a:lnSpc>
            </a:pPr>
            <a:r>
              <a:rPr lang="en-US" sz="2799" spc="-139">
                <a:solidFill>
                  <a:srgbClr val="000000"/>
                </a:solidFill>
                <a:latin typeface="Telegraf Bold"/>
              </a:rPr>
              <a:t>Firm A - No dominant strategy</a:t>
            </a:r>
          </a:p>
          <a:p>
            <a:pPr algn="ctr">
              <a:lnSpc>
                <a:spcPts val="3891"/>
              </a:lnSpc>
            </a:pPr>
            <a:r>
              <a:rPr lang="en-US" sz="2799" spc="-139">
                <a:solidFill>
                  <a:srgbClr val="000000"/>
                </a:solidFill>
                <a:latin typeface="Telegraf Bold"/>
              </a:rPr>
              <a:t>Firm B - Dominant strategy of pricing low always</a:t>
            </a:r>
          </a:p>
        </p:txBody>
      </p:sp>
    </p:spTree>
  </p:cSld>
  <p:clrMapOvr>
    <a:masterClrMapping/>
  </p:clrMapOvr>
</p:sld>
</file>

<file path=ppt/slides/slide10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516927" y="4741610"/>
            <a:ext cx="5135324" cy="5455855"/>
          </a:xfrm>
          <a:prstGeom prst="rect">
            <a:avLst/>
          </a:prstGeom>
        </p:spPr>
      </p:pic>
      <p:grpSp>
        <p:nvGrpSpPr>
          <p:cNvPr name="Group 3" id="3"/>
          <p:cNvGrpSpPr/>
          <p:nvPr/>
        </p:nvGrpSpPr>
        <p:grpSpPr>
          <a:xfrm rot="0">
            <a:off x="909878" y="3534826"/>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Non-Price Competition</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854821" y="5831535"/>
            <a:ext cx="4578359" cy="4114800"/>
          </a:xfrm>
          <a:prstGeom prst="rect">
            <a:avLst/>
          </a:prstGeom>
        </p:spPr>
      </p:pic>
      <p:grpSp>
        <p:nvGrpSpPr>
          <p:cNvPr name="Group 3" id="3"/>
          <p:cNvGrpSpPr/>
          <p:nvPr/>
        </p:nvGrpSpPr>
        <p:grpSpPr>
          <a:xfrm rot="0">
            <a:off x="718306" y="3534826"/>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Revenue</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1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540408" y="5650204"/>
            <a:ext cx="4114800" cy="4114800"/>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155741" y="7068202"/>
            <a:ext cx="3976518" cy="2696802"/>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true" flipV="false" rot="0">
            <a:off x="305250" y="5650204"/>
            <a:ext cx="6116595" cy="4114800"/>
          </a:xfrm>
          <a:prstGeom prst="rect">
            <a:avLst/>
          </a:prstGeom>
        </p:spPr>
      </p:pic>
      <p:sp>
        <p:nvSpPr>
          <p:cNvPr name="TextBox 5" id="5"/>
          <p:cNvSpPr txBox="true"/>
          <p:nvPr/>
        </p:nvSpPr>
        <p:spPr>
          <a:xfrm rot="0">
            <a:off x="688059" y="2260600"/>
            <a:ext cx="16911881" cy="2470150"/>
          </a:xfrm>
          <a:prstGeom prst="rect">
            <a:avLst/>
          </a:prstGeom>
        </p:spPr>
        <p:txBody>
          <a:bodyPr anchor="t" rtlCol="false" tIns="0" lIns="0" bIns="0" rIns="0">
            <a:spAutoFit/>
          </a:bodyPr>
          <a:lstStyle/>
          <a:p>
            <a:pPr algn="ctr">
              <a:lnSpc>
                <a:spcPts val="5015"/>
              </a:lnSpc>
            </a:pPr>
            <a:r>
              <a:rPr lang="en-US" sz="2950">
                <a:solidFill>
                  <a:srgbClr val="000000"/>
                </a:solidFill>
                <a:latin typeface="League Spartan"/>
              </a:rPr>
              <a:t>Since firms in oligopolies prefer to avoid engaging in a price war, they must find alternative ways to gain market power and compete in alternative ways such as:</a:t>
            </a:r>
          </a:p>
          <a:p>
            <a:pPr algn="ctr">
              <a:lnSpc>
                <a:spcPts val="5015"/>
              </a:lnSpc>
            </a:pPr>
          </a:p>
          <a:p>
            <a:pPr marL="636906" indent="-318453" lvl="1">
              <a:lnSpc>
                <a:spcPts val="5015"/>
              </a:lnSpc>
              <a:buFont typeface="Arial"/>
              <a:buChar char="•"/>
            </a:pPr>
            <a:r>
              <a:rPr lang="en-US" sz="2950">
                <a:solidFill>
                  <a:srgbClr val="000000"/>
                </a:solidFill>
                <a:latin typeface="Telegraf"/>
              </a:rPr>
              <a:t>Branding, advertising, free delivery, packaging, rewards, </a:t>
            </a:r>
          </a:p>
        </p:txBody>
      </p:sp>
      <p:grpSp>
        <p:nvGrpSpPr>
          <p:cNvPr name="Group 6" id="6"/>
          <p:cNvGrpSpPr/>
          <p:nvPr/>
        </p:nvGrpSpPr>
        <p:grpSpPr>
          <a:xfrm rot="0">
            <a:off x="969289" y="548681"/>
            <a:ext cx="16349422" cy="1608674"/>
            <a:chOff x="0" y="0"/>
            <a:chExt cx="21799229" cy="2144899"/>
          </a:xfrm>
        </p:grpSpPr>
        <p:sp>
          <p:nvSpPr>
            <p:cNvPr name="TextBox 7" id="7"/>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Non-Price Competition</a:t>
              </a:r>
            </a:p>
          </p:txBody>
        </p:sp>
        <p:sp>
          <p:nvSpPr>
            <p:cNvPr name="TextBox 8" id="8"/>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9" id="9"/>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1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60622" y="5568804"/>
            <a:ext cx="4047934" cy="4114800"/>
          </a:xfrm>
          <a:prstGeom prst="rect">
            <a:avLst/>
          </a:prstGeom>
        </p:spPr>
      </p:pic>
      <p:grpSp>
        <p:nvGrpSpPr>
          <p:cNvPr name="Group 3" id="3"/>
          <p:cNvGrpSpPr/>
          <p:nvPr/>
        </p:nvGrpSpPr>
        <p:grpSpPr>
          <a:xfrm rot="0">
            <a:off x="909878" y="4211687"/>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Evaluation of Oligopoly</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1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4025" y="5476025"/>
            <a:ext cx="4119950" cy="4114800"/>
          </a:xfrm>
          <a:prstGeom prst="rect">
            <a:avLst/>
          </a:prstGeom>
        </p:spPr>
      </p:pic>
      <p:sp>
        <p:nvSpPr>
          <p:cNvPr name="TextBox 3" id="3"/>
          <p:cNvSpPr txBox="true"/>
          <p:nvPr/>
        </p:nvSpPr>
        <p:spPr>
          <a:xfrm rot="0">
            <a:off x="1028700" y="2024005"/>
            <a:ext cx="16481874" cy="3452019"/>
          </a:xfrm>
          <a:prstGeom prst="rect">
            <a:avLst/>
          </a:prstGeom>
        </p:spPr>
        <p:txBody>
          <a:bodyPr anchor="t" rtlCol="false" tIns="0" lIns="0" bIns="0" rIns="0">
            <a:spAutoFit/>
          </a:bodyPr>
          <a:lstStyle/>
          <a:p>
            <a:pPr algn="ctr">
              <a:lnSpc>
                <a:spcPts val="4842"/>
              </a:lnSpc>
            </a:pPr>
            <a:r>
              <a:rPr lang="en-US" sz="3249">
                <a:solidFill>
                  <a:srgbClr val="2A8B56"/>
                </a:solidFill>
                <a:latin typeface="Telegraf Bold"/>
              </a:rPr>
              <a:t>Advantages</a:t>
            </a:r>
          </a:p>
          <a:p>
            <a:pPr marL="593727" indent="-296864" lvl="1">
              <a:lnSpc>
                <a:spcPts val="3850"/>
              </a:lnSpc>
              <a:buFont typeface="Arial"/>
              <a:buChar char="•"/>
            </a:pPr>
            <a:r>
              <a:rPr lang="en-US" sz="2750">
                <a:solidFill>
                  <a:srgbClr val="000000"/>
                </a:solidFill>
                <a:latin typeface="Telegraf Bold"/>
              </a:rPr>
              <a:t>Economies of Scale can be achieved </a:t>
            </a:r>
          </a:p>
          <a:p>
            <a:pPr marL="593727" indent="-296864" lvl="1">
              <a:lnSpc>
                <a:spcPts val="3850"/>
              </a:lnSpc>
              <a:buFont typeface="Arial"/>
              <a:buChar char="•"/>
            </a:pPr>
            <a:r>
              <a:rPr lang="en-US" sz="2750">
                <a:solidFill>
                  <a:srgbClr val="000000"/>
                </a:solidFill>
                <a:latin typeface="Telegraf Bold"/>
              </a:rPr>
              <a:t>Abnormal profit allows for Research and Development for technological innovation</a:t>
            </a:r>
          </a:p>
          <a:p>
            <a:pPr>
              <a:lnSpc>
                <a:spcPts val="3850"/>
              </a:lnSpc>
            </a:pPr>
          </a:p>
          <a:p>
            <a:pPr>
              <a:lnSpc>
                <a:spcPts val="3850"/>
              </a:lnSpc>
            </a:pPr>
          </a:p>
          <a:p>
            <a:pPr>
              <a:lnSpc>
                <a:spcPts val="3850"/>
              </a:lnSpc>
            </a:pPr>
          </a:p>
          <a:p>
            <a:pPr>
              <a:lnSpc>
                <a:spcPts val="2145"/>
              </a:lnSpc>
            </a:pPr>
          </a:p>
        </p:txBody>
      </p:sp>
      <p:grpSp>
        <p:nvGrpSpPr>
          <p:cNvPr name="Group 4" id="4"/>
          <p:cNvGrpSpPr/>
          <p:nvPr/>
        </p:nvGrpSpPr>
        <p:grpSpPr>
          <a:xfrm rot="0">
            <a:off x="969289" y="548681"/>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Evaluation of Oligopoly</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1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2024005"/>
            <a:ext cx="16481874" cy="4423569"/>
          </a:xfrm>
          <a:prstGeom prst="rect">
            <a:avLst/>
          </a:prstGeom>
        </p:spPr>
        <p:txBody>
          <a:bodyPr anchor="t" rtlCol="false" tIns="0" lIns="0" bIns="0" rIns="0">
            <a:spAutoFit/>
          </a:bodyPr>
          <a:lstStyle/>
          <a:p>
            <a:pPr algn="ctr">
              <a:lnSpc>
                <a:spcPts val="4842"/>
              </a:lnSpc>
            </a:pPr>
            <a:r>
              <a:rPr lang="en-US" sz="3249">
                <a:solidFill>
                  <a:srgbClr val="C22124"/>
                </a:solidFill>
                <a:latin typeface="Telegraf Bold"/>
              </a:rPr>
              <a:t>Disadvantages </a:t>
            </a:r>
          </a:p>
          <a:p>
            <a:pPr marL="593727" indent="-296864" lvl="1">
              <a:lnSpc>
                <a:spcPts val="3850"/>
              </a:lnSpc>
              <a:buFont typeface="Arial"/>
              <a:buChar char="•"/>
            </a:pPr>
            <a:r>
              <a:rPr lang="en-US" sz="2750">
                <a:solidFill>
                  <a:srgbClr val="000000"/>
                </a:solidFill>
                <a:latin typeface="Telegraf Bold"/>
              </a:rPr>
              <a:t>Not allocatively efficient</a:t>
            </a:r>
          </a:p>
          <a:p>
            <a:pPr marL="593727" indent="-296864" lvl="1">
              <a:lnSpc>
                <a:spcPts val="3850"/>
              </a:lnSpc>
              <a:buFont typeface="Arial"/>
              <a:buChar char="•"/>
            </a:pPr>
            <a:r>
              <a:rPr lang="en-US" sz="2750">
                <a:solidFill>
                  <a:srgbClr val="000000"/>
                </a:solidFill>
                <a:latin typeface="Telegraf Bold"/>
              </a:rPr>
              <a:t>Higher prices and lower quantities than perfect competition</a:t>
            </a:r>
          </a:p>
          <a:p>
            <a:pPr marL="593727" indent="-296864" lvl="1">
              <a:lnSpc>
                <a:spcPts val="3850"/>
              </a:lnSpc>
              <a:buFont typeface="Arial"/>
              <a:buChar char="•"/>
            </a:pPr>
            <a:r>
              <a:rPr lang="en-US" sz="2750">
                <a:solidFill>
                  <a:srgbClr val="000000"/>
                </a:solidFill>
                <a:latin typeface="Telegraf Bold"/>
              </a:rPr>
              <a:t>Less innovative due to lack of competition</a:t>
            </a:r>
          </a:p>
          <a:p>
            <a:pPr marL="593727" indent="-296864" lvl="1">
              <a:lnSpc>
                <a:spcPts val="3850"/>
              </a:lnSpc>
              <a:buFont typeface="Arial"/>
              <a:buChar char="•"/>
            </a:pPr>
            <a:r>
              <a:rPr lang="en-US" sz="2750">
                <a:solidFill>
                  <a:srgbClr val="000000"/>
                </a:solidFill>
                <a:latin typeface="Telegraf Bold"/>
              </a:rPr>
              <a:t>Potential for illegal collusion</a:t>
            </a:r>
          </a:p>
          <a:p>
            <a:pPr>
              <a:lnSpc>
                <a:spcPts val="3850"/>
              </a:lnSpc>
            </a:pPr>
          </a:p>
          <a:p>
            <a:pPr>
              <a:lnSpc>
                <a:spcPts val="3850"/>
              </a:lnSpc>
            </a:pPr>
          </a:p>
          <a:p>
            <a:pPr>
              <a:lnSpc>
                <a:spcPts val="3850"/>
              </a:lnSpc>
            </a:pPr>
          </a:p>
          <a:p>
            <a:pPr>
              <a:lnSpc>
                <a:spcPts val="2145"/>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212237" y="5848074"/>
            <a:ext cx="4114800" cy="4114800"/>
          </a:xfrm>
          <a:prstGeom prst="rect">
            <a:avLst/>
          </a:prstGeom>
        </p:spPr>
      </p:pic>
      <p:grpSp>
        <p:nvGrpSpPr>
          <p:cNvPr name="Group 4" id="4"/>
          <p:cNvGrpSpPr/>
          <p:nvPr/>
        </p:nvGrpSpPr>
        <p:grpSpPr>
          <a:xfrm rot="0">
            <a:off x="969289" y="548681"/>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Evaluation of Oligopoly</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1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848726" y="5304253"/>
            <a:ext cx="4590548" cy="4114800"/>
          </a:xfrm>
          <a:prstGeom prst="rect">
            <a:avLst/>
          </a:prstGeom>
        </p:spPr>
      </p:pic>
      <p:grpSp>
        <p:nvGrpSpPr>
          <p:cNvPr name="Group 3" id="3"/>
          <p:cNvGrpSpPr/>
          <p:nvPr/>
        </p:nvGrpSpPr>
        <p:grpSpPr>
          <a:xfrm rot="0">
            <a:off x="909878" y="2644734"/>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Review</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1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2024005"/>
            <a:ext cx="16481874" cy="1232853"/>
          </a:xfrm>
          <a:prstGeom prst="rect">
            <a:avLst/>
          </a:prstGeom>
        </p:spPr>
        <p:txBody>
          <a:bodyPr anchor="t" rtlCol="false" tIns="0" lIns="0" bIns="0" rIns="0">
            <a:spAutoFit/>
          </a:bodyPr>
          <a:lstStyle/>
          <a:p>
            <a:pPr algn="ctr">
              <a:lnSpc>
                <a:spcPts val="4842"/>
              </a:lnSpc>
            </a:pPr>
            <a:r>
              <a:rPr lang="en-US" sz="3249">
                <a:solidFill>
                  <a:srgbClr val="2A8B56"/>
                </a:solidFill>
                <a:latin typeface="Telegraf Bold"/>
              </a:rPr>
              <a:t>Create a Venn Diagram with each market structure and list unique features but also similarities. </a:t>
            </a:r>
          </a:p>
        </p:txBody>
      </p:sp>
      <p:grpSp>
        <p:nvGrpSpPr>
          <p:cNvPr name="Group 3" id="3"/>
          <p:cNvGrpSpPr/>
          <p:nvPr/>
        </p:nvGrpSpPr>
        <p:grpSpPr>
          <a:xfrm rot="0">
            <a:off x="969289" y="548681"/>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Venn Diagram</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grpSp>
        <p:nvGrpSpPr>
          <p:cNvPr name="Group 7" id="7"/>
          <p:cNvGrpSpPr/>
          <p:nvPr/>
        </p:nvGrpSpPr>
        <p:grpSpPr>
          <a:xfrm rot="0">
            <a:off x="4018806" y="3527589"/>
            <a:ext cx="5851330" cy="3941582"/>
            <a:chOff x="0" y="0"/>
            <a:chExt cx="1115397" cy="751355"/>
          </a:xfrm>
        </p:grpSpPr>
        <p:sp>
          <p:nvSpPr>
            <p:cNvPr name="Freeform 8" id="8"/>
            <p:cNvSpPr/>
            <p:nvPr/>
          </p:nvSpPr>
          <p:spPr>
            <a:xfrm>
              <a:off x="0" y="0"/>
              <a:ext cx="1115397" cy="751355"/>
            </a:xfrm>
            <a:custGeom>
              <a:avLst/>
              <a:gdLst/>
              <a:ahLst/>
              <a:cxnLst/>
              <a:rect r="r" b="b" t="t" l="l"/>
              <a:pathLst>
                <a:path h="751355" w="1115397">
                  <a:moveTo>
                    <a:pt x="0" y="0"/>
                  </a:moveTo>
                  <a:lnTo>
                    <a:pt x="1115397" y="0"/>
                  </a:lnTo>
                  <a:lnTo>
                    <a:pt x="1115397" y="751355"/>
                  </a:lnTo>
                  <a:lnTo>
                    <a:pt x="0" y="751355"/>
                  </a:lnTo>
                  <a:close/>
                </a:path>
              </a:pathLst>
            </a:custGeom>
            <a:solidFill>
              <a:srgbClr val="0A69E1">
                <a:alpha val="49804"/>
              </a:srgbClr>
            </a:solidFill>
          </p:spPr>
        </p:sp>
        <p:sp>
          <p:nvSpPr>
            <p:cNvPr name="TextBox 9" id="9"/>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grpSp>
        <p:nvGrpSpPr>
          <p:cNvPr name="Group 10" id="10"/>
          <p:cNvGrpSpPr/>
          <p:nvPr/>
        </p:nvGrpSpPr>
        <p:grpSpPr>
          <a:xfrm rot="0">
            <a:off x="7473949" y="3527589"/>
            <a:ext cx="5851330" cy="3941582"/>
            <a:chOff x="0" y="0"/>
            <a:chExt cx="1115397" cy="751355"/>
          </a:xfrm>
        </p:grpSpPr>
        <p:sp>
          <p:nvSpPr>
            <p:cNvPr name="Freeform 11" id="11"/>
            <p:cNvSpPr/>
            <p:nvPr/>
          </p:nvSpPr>
          <p:spPr>
            <a:xfrm>
              <a:off x="0" y="0"/>
              <a:ext cx="1115397" cy="751355"/>
            </a:xfrm>
            <a:custGeom>
              <a:avLst/>
              <a:gdLst/>
              <a:ahLst/>
              <a:cxnLst/>
              <a:rect r="r" b="b" t="t" l="l"/>
              <a:pathLst>
                <a:path h="751355" w="1115397">
                  <a:moveTo>
                    <a:pt x="0" y="0"/>
                  </a:moveTo>
                  <a:lnTo>
                    <a:pt x="1115397" y="0"/>
                  </a:lnTo>
                  <a:lnTo>
                    <a:pt x="1115397" y="751355"/>
                  </a:lnTo>
                  <a:lnTo>
                    <a:pt x="0" y="751355"/>
                  </a:lnTo>
                  <a:close/>
                </a:path>
              </a:pathLst>
            </a:custGeom>
            <a:solidFill>
              <a:srgbClr val="A70000">
                <a:alpha val="49804"/>
              </a:srgbClr>
            </a:solidFill>
          </p:spPr>
        </p:sp>
        <p:sp>
          <p:nvSpPr>
            <p:cNvPr name="TextBox 12" id="12"/>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grpSp>
        <p:nvGrpSpPr>
          <p:cNvPr name="Group 13" id="13"/>
          <p:cNvGrpSpPr/>
          <p:nvPr/>
        </p:nvGrpSpPr>
        <p:grpSpPr>
          <a:xfrm rot="0">
            <a:off x="7473949" y="6166348"/>
            <a:ext cx="5851330" cy="3941582"/>
            <a:chOff x="0" y="0"/>
            <a:chExt cx="1115397" cy="751355"/>
          </a:xfrm>
        </p:grpSpPr>
        <p:sp>
          <p:nvSpPr>
            <p:cNvPr name="Freeform 14" id="14"/>
            <p:cNvSpPr/>
            <p:nvPr/>
          </p:nvSpPr>
          <p:spPr>
            <a:xfrm>
              <a:off x="0" y="0"/>
              <a:ext cx="1115397" cy="751355"/>
            </a:xfrm>
            <a:custGeom>
              <a:avLst/>
              <a:gdLst/>
              <a:ahLst/>
              <a:cxnLst/>
              <a:rect r="r" b="b" t="t" l="l"/>
              <a:pathLst>
                <a:path h="751355" w="1115397">
                  <a:moveTo>
                    <a:pt x="0" y="0"/>
                  </a:moveTo>
                  <a:lnTo>
                    <a:pt x="1115397" y="0"/>
                  </a:lnTo>
                  <a:lnTo>
                    <a:pt x="1115397" y="751355"/>
                  </a:lnTo>
                  <a:lnTo>
                    <a:pt x="0" y="751355"/>
                  </a:lnTo>
                  <a:close/>
                </a:path>
              </a:pathLst>
            </a:custGeom>
            <a:solidFill>
              <a:srgbClr val="E2AB02">
                <a:alpha val="49804"/>
              </a:srgbClr>
            </a:solidFill>
          </p:spPr>
        </p:sp>
        <p:sp>
          <p:nvSpPr>
            <p:cNvPr name="TextBox 15" id="15"/>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grpSp>
        <p:nvGrpSpPr>
          <p:cNvPr name="Group 16" id="16"/>
          <p:cNvGrpSpPr/>
          <p:nvPr/>
        </p:nvGrpSpPr>
        <p:grpSpPr>
          <a:xfrm rot="0">
            <a:off x="4018806" y="6166348"/>
            <a:ext cx="5851330" cy="3941582"/>
            <a:chOff x="0" y="0"/>
            <a:chExt cx="1115397" cy="751355"/>
          </a:xfrm>
        </p:grpSpPr>
        <p:sp>
          <p:nvSpPr>
            <p:cNvPr name="Freeform 17" id="17"/>
            <p:cNvSpPr/>
            <p:nvPr/>
          </p:nvSpPr>
          <p:spPr>
            <a:xfrm>
              <a:off x="0" y="0"/>
              <a:ext cx="1115397" cy="751355"/>
            </a:xfrm>
            <a:custGeom>
              <a:avLst/>
              <a:gdLst/>
              <a:ahLst/>
              <a:cxnLst/>
              <a:rect r="r" b="b" t="t" l="l"/>
              <a:pathLst>
                <a:path h="751355" w="1115397">
                  <a:moveTo>
                    <a:pt x="0" y="0"/>
                  </a:moveTo>
                  <a:lnTo>
                    <a:pt x="1115397" y="0"/>
                  </a:lnTo>
                  <a:lnTo>
                    <a:pt x="1115397" y="751355"/>
                  </a:lnTo>
                  <a:lnTo>
                    <a:pt x="0" y="751355"/>
                  </a:lnTo>
                  <a:close/>
                </a:path>
              </a:pathLst>
            </a:custGeom>
            <a:solidFill>
              <a:srgbClr val="378E66">
                <a:alpha val="49804"/>
              </a:srgbClr>
            </a:solidFill>
          </p:spPr>
        </p:sp>
        <p:sp>
          <p:nvSpPr>
            <p:cNvPr name="TextBox 18" id="18"/>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sp>
        <p:nvSpPr>
          <p:cNvPr name="TextBox 19" id="19"/>
          <p:cNvSpPr txBox="true"/>
          <p:nvPr/>
        </p:nvSpPr>
        <p:spPr>
          <a:xfrm rot="0">
            <a:off x="4310978" y="3732620"/>
            <a:ext cx="2491051" cy="501651"/>
          </a:xfrm>
          <a:prstGeom prst="rect">
            <a:avLst/>
          </a:prstGeom>
        </p:spPr>
        <p:txBody>
          <a:bodyPr anchor="t" rtlCol="false" tIns="0" lIns="0" bIns="0" rIns="0">
            <a:spAutoFit/>
          </a:bodyPr>
          <a:lstStyle/>
          <a:p>
            <a:pPr algn="ctr">
              <a:lnSpc>
                <a:spcPts val="1900"/>
              </a:lnSpc>
            </a:pPr>
            <a:r>
              <a:rPr lang="en-US" sz="2000" spc="-100">
                <a:solidFill>
                  <a:srgbClr val="000000"/>
                </a:solidFill>
                <a:latin typeface="League Spartan"/>
              </a:rPr>
              <a:t>Monopolistic Competition</a:t>
            </a:r>
          </a:p>
        </p:txBody>
      </p:sp>
      <p:sp>
        <p:nvSpPr>
          <p:cNvPr name="TextBox 20" id="20"/>
          <p:cNvSpPr txBox="true"/>
          <p:nvPr/>
        </p:nvSpPr>
        <p:spPr>
          <a:xfrm rot="0">
            <a:off x="4453420" y="7773971"/>
            <a:ext cx="2491051" cy="263526"/>
          </a:xfrm>
          <a:prstGeom prst="rect">
            <a:avLst/>
          </a:prstGeom>
        </p:spPr>
        <p:txBody>
          <a:bodyPr anchor="t" rtlCol="false" tIns="0" lIns="0" bIns="0" rIns="0">
            <a:spAutoFit/>
          </a:bodyPr>
          <a:lstStyle/>
          <a:p>
            <a:pPr algn="ctr">
              <a:lnSpc>
                <a:spcPts val="1900"/>
              </a:lnSpc>
            </a:pPr>
            <a:r>
              <a:rPr lang="en-US" sz="2000" spc="-100">
                <a:solidFill>
                  <a:srgbClr val="000000"/>
                </a:solidFill>
                <a:latin typeface="League Spartan"/>
              </a:rPr>
              <a:t>Perfect Competition</a:t>
            </a:r>
          </a:p>
        </p:txBody>
      </p:sp>
      <p:sp>
        <p:nvSpPr>
          <p:cNvPr name="TextBox 21" id="21"/>
          <p:cNvSpPr txBox="true"/>
          <p:nvPr/>
        </p:nvSpPr>
        <p:spPr>
          <a:xfrm rot="0">
            <a:off x="10244857" y="3742145"/>
            <a:ext cx="2775935" cy="288495"/>
          </a:xfrm>
          <a:prstGeom prst="rect">
            <a:avLst/>
          </a:prstGeom>
        </p:spPr>
        <p:txBody>
          <a:bodyPr anchor="t" rtlCol="false" tIns="0" lIns="0" bIns="0" rIns="0">
            <a:spAutoFit/>
          </a:bodyPr>
          <a:lstStyle/>
          <a:p>
            <a:pPr algn="ctr">
              <a:lnSpc>
                <a:spcPts val="2117"/>
              </a:lnSpc>
            </a:pPr>
            <a:r>
              <a:rPr lang="en-US" sz="2228" spc="-111">
                <a:solidFill>
                  <a:srgbClr val="000000"/>
                </a:solidFill>
                <a:latin typeface="League Spartan"/>
              </a:rPr>
              <a:t>Monopoly</a:t>
            </a:r>
          </a:p>
        </p:txBody>
      </p:sp>
      <p:sp>
        <p:nvSpPr>
          <p:cNvPr name="TextBox 22" id="22"/>
          <p:cNvSpPr txBox="true"/>
          <p:nvPr/>
        </p:nvSpPr>
        <p:spPr>
          <a:xfrm rot="0">
            <a:off x="10244857" y="7615436"/>
            <a:ext cx="2775935" cy="288495"/>
          </a:xfrm>
          <a:prstGeom prst="rect">
            <a:avLst/>
          </a:prstGeom>
        </p:spPr>
        <p:txBody>
          <a:bodyPr anchor="t" rtlCol="false" tIns="0" lIns="0" bIns="0" rIns="0">
            <a:spAutoFit/>
          </a:bodyPr>
          <a:lstStyle/>
          <a:p>
            <a:pPr algn="ctr">
              <a:lnSpc>
                <a:spcPts val="2117"/>
              </a:lnSpc>
            </a:pPr>
            <a:r>
              <a:rPr lang="en-US" sz="2228" spc="-111">
                <a:solidFill>
                  <a:srgbClr val="000000"/>
                </a:solidFill>
                <a:latin typeface="League Spartan"/>
              </a:rPr>
              <a:t>Oligopoly</a:t>
            </a:r>
          </a:p>
        </p:txBody>
      </p:sp>
      <p:grpSp>
        <p:nvGrpSpPr>
          <p:cNvPr name="Group 23" id="23"/>
          <p:cNvGrpSpPr/>
          <p:nvPr/>
        </p:nvGrpSpPr>
        <p:grpSpPr>
          <a:xfrm rot="0">
            <a:off x="7302511" y="5556414"/>
            <a:ext cx="2737775" cy="2248877"/>
            <a:chOff x="0" y="0"/>
            <a:chExt cx="521882" cy="428687"/>
          </a:xfrm>
        </p:grpSpPr>
        <p:sp>
          <p:nvSpPr>
            <p:cNvPr name="Freeform 24" id="24"/>
            <p:cNvSpPr/>
            <p:nvPr/>
          </p:nvSpPr>
          <p:spPr>
            <a:xfrm>
              <a:off x="0" y="0"/>
              <a:ext cx="521882" cy="428687"/>
            </a:xfrm>
            <a:custGeom>
              <a:avLst/>
              <a:gdLst/>
              <a:ahLst/>
              <a:cxnLst/>
              <a:rect r="r" b="b" t="t" l="l"/>
              <a:pathLst>
                <a:path h="428687" w="521882">
                  <a:moveTo>
                    <a:pt x="0" y="0"/>
                  </a:moveTo>
                  <a:lnTo>
                    <a:pt x="521882" y="0"/>
                  </a:lnTo>
                  <a:lnTo>
                    <a:pt x="521882" y="428687"/>
                  </a:lnTo>
                  <a:lnTo>
                    <a:pt x="0" y="428687"/>
                  </a:lnTo>
                  <a:close/>
                </a:path>
              </a:pathLst>
            </a:custGeom>
            <a:solidFill>
              <a:srgbClr val="FFFFFF"/>
            </a:solidFill>
          </p:spPr>
        </p:sp>
        <p:sp>
          <p:nvSpPr>
            <p:cNvPr name="TextBox 25" id="25"/>
            <p:cNvSpPr txBox="true"/>
            <p:nvPr/>
          </p:nvSpPr>
          <p:spPr>
            <a:xfrm>
              <a:off x="0" y="-19050"/>
              <a:ext cx="812800" cy="831850"/>
            </a:xfrm>
            <a:prstGeom prst="rect">
              <a:avLst/>
            </a:prstGeom>
          </p:spPr>
          <p:txBody>
            <a:bodyPr anchor="ctr" rtlCol="false" tIns="50800" lIns="50800" bIns="50800" rIns="50800"/>
            <a:lstStyle/>
            <a:p>
              <a:pPr algn="ctr">
                <a:lnSpc>
                  <a:spcPts val="3022"/>
                </a:lnSpc>
              </a:pPr>
            </a:p>
          </p:txBody>
        </p:sp>
      </p:grpSp>
    </p:spTree>
  </p:cSld>
  <p:clrMapOvr>
    <a:masterClrMapping/>
  </p:clrMapOvr>
</p:sld>
</file>

<file path=ppt/slides/slide1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6594615" y="5143500"/>
            <a:ext cx="4979949" cy="4164482"/>
          </a:xfrm>
          <a:prstGeom prst="rect">
            <a:avLst/>
          </a:prstGeom>
        </p:spPr>
      </p:pic>
      <p:grpSp>
        <p:nvGrpSpPr>
          <p:cNvPr name="Group 3" id="3"/>
          <p:cNvGrpSpPr/>
          <p:nvPr/>
        </p:nvGrpSpPr>
        <p:grpSpPr>
          <a:xfrm rot="0">
            <a:off x="909878" y="1458396"/>
            <a:ext cx="16349422" cy="2475449"/>
            <a:chOff x="0" y="0"/>
            <a:chExt cx="21799229" cy="3300599"/>
          </a:xfrm>
        </p:grpSpPr>
        <p:sp>
          <p:nvSpPr>
            <p:cNvPr name="TextBox 4" id="4"/>
            <p:cNvSpPr txBox="true"/>
            <p:nvPr/>
          </p:nvSpPr>
          <p:spPr>
            <a:xfrm rot="0">
              <a:off x="0" y="171450"/>
              <a:ext cx="21799229" cy="24447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Government Responses to Market Dominance</a:t>
              </a:r>
            </a:p>
          </p:txBody>
        </p:sp>
        <p:sp>
          <p:nvSpPr>
            <p:cNvPr name="TextBox 5" id="5"/>
            <p:cNvSpPr txBox="true"/>
            <p:nvPr/>
          </p:nvSpPr>
          <p:spPr>
            <a:xfrm rot="0">
              <a:off x="0" y="28129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1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2024005"/>
            <a:ext cx="16481874" cy="6490494"/>
          </a:xfrm>
          <a:prstGeom prst="rect">
            <a:avLst/>
          </a:prstGeom>
        </p:spPr>
        <p:txBody>
          <a:bodyPr anchor="t" rtlCol="false" tIns="0" lIns="0" bIns="0" rIns="0">
            <a:spAutoFit/>
          </a:bodyPr>
          <a:lstStyle/>
          <a:p>
            <a:pPr algn="ctr">
              <a:lnSpc>
                <a:spcPts val="4842"/>
              </a:lnSpc>
            </a:pPr>
            <a:r>
              <a:rPr lang="en-US" sz="3249">
                <a:solidFill>
                  <a:srgbClr val="2A8B56"/>
                </a:solidFill>
                <a:latin typeface="Telegraf Bold"/>
              </a:rPr>
              <a:t>Governments may intervene to attempt to solve market power dominance by the use of:</a:t>
            </a:r>
          </a:p>
          <a:p>
            <a:pPr marL="593727" indent="-296864" lvl="1">
              <a:lnSpc>
                <a:spcPts val="3850"/>
              </a:lnSpc>
              <a:buFont typeface="Arial"/>
              <a:buChar char="•"/>
            </a:pPr>
            <a:r>
              <a:rPr lang="en-US" sz="2750">
                <a:solidFill>
                  <a:srgbClr val="000000"/>
                </a:solidFill>
                <a:latin typeface="Telegraf Bold"/>
              </a:rPr>
              <a:t>Legislation</a:t>
            </a:r>
          </a:p>
          <a:p>
            <a:pPr marL="1187454" indent="-395818" lvl="2">
              <a:lnSpc>
                <a:spcPts val="3850"/>
              </a:lnSpc>
              <a:buFont typeface="Arial"/>
              <a:buChar char="⚬"/>
            </a:pPr>
            <a:r>
              <a:rPr lang="en-US" sz="2750">
                <a:solidFill>
                  <a:srgbClr val="000000"/>
                </a:solidFill>
                <a:latin typeface="Telegraf"/>
              </a:rPr>
              <a:t>They could put laws in place to prevent the 4 largest companies from gaining more than 60% of the market share.</a:t>
            </a:r>
          </a:p>
          <a:p>
            <a:pPr marL="593727" indent="-296864" lvl="1">
              <a:lnSpc>
                <a:spcPts val="3850"/>
              </a:lnSpc>
              <a:buFont typeface="Arial"/>
              <a:buChar char="•"/>
            </a:pPr>
            <a:r>
              <a:rPr lang="en-US" sz="2750">
                <a:solidFill>
                  <a:srgbClr val="000000"/>
                </a:solidFill>
                <a:latin typeface="Telegraf Bold"/>
              </a:rPr>
              <a:t>Government Ownership (Nationalisation)</a:t>
            </a:r>
          </a:p>
          <a:p>
            <a:pPr marL="1187454" indent="-395818" lvl="2">
              <a:lnSpc>
                <a:spcPts val="3850"/>
              </a:lnSpc>
              <a:buFont typeface="Arial"/>
              <a:buChar char="⚬"/>
            </a:pPr>
            <a:r>
              <a:rPr lang="en-US" sz="2750">
                <a:solidFill>
                  <a:srgbClr val="000000"/>
                </a:solidFill>
                <a:latin typeface="Telegraf"/>
              </a:rPr>
              <a:t>Governments could take over an industry to reduce the abuse of market dominance. (Utilities)</a:t>
            </a:r>
          </a:p>
          <a:p>
            <a:pPr marL="593727" indent="-296864" lvl="1">
              <a:lnSpc>
                <a:spcPts val="3850"/>
              </a:lnSpc>
              <a:buFont typeface="Arial"/>
              <a:buChar char="•"/>
            </a:pPr>
            <a:r>
              <a:rPr lang="en-US" sz="2750">
                <a:solidFill>
                  <a:srgbClr val="000000"/>
                </a:solidFill>
                <a:latin typeface="Telegraf Bold"/>
              </a:rPr>
              <a:t>Regulation</a:t>
            </a:r>
          </a:p>
          <a:p>
            <a:pPr marL="1187454" indent="-395818" lvl="2">
              <a:lnSpc>
                <a:spcPts val="3850"/>
              </a:lnSpc>
              <a:buFont typeface="Arial"/>
              <a:buChar char="⚬"/>
            </a:pPr>
            <a:r>
              <a:rPr lang="en-US" sz="2750">
                <a:solidFill>
                  <a:srgbClr val="000000"/>
                </a:solidFill>
                <a:latin typeface="Telegraf"/>
              </a:rPr>
              <a:t>Governments can set up regulations designed to limit market shares such as licensing, inspections, or the issuing of fines. </a:t>
            </a:r>
          </a:p>
          <a:p>
            <a:pPr>
              <a:lnSpc>
                <a:spcPts val="3850"/>
              </a:lnSpc>
            </a:pPr>
          </a:p>
          <a:p>
            <a:pPr>
              <a:lnSpc>
                <a:spcPts val="3850"/>
              </a:lnSpc>
            </a:pPr>
          </a:p>
          <a:p>
            <a:pPr>
              <a:lnSpc>
                <a:spcPts val="2145"/>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286033" y="7159176"/>
            <a:ext cx="3127824" cy="3127824"/>
          </a:xfrm>
          <a:prstGeom prst="rect">
            <a:avLst/>
          </a:prstGeom>
        </p:spPr>
      </p:pic>
      <p:grpSp>
        <p:nvGrpSpPr>
          <p:cNvPr name="Group 4" id="4"/>
          <p:cNvGrpSpPr/>
          <p:nvPr/>
        </p:nvGrpSpPr>
        <p:grpSpPr>
          <a:xfrm rot="0">
            <a:off x="969289" y="548681"/>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Government Intervention</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118.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868450" y="6311160"/>
            <a:ext cx="5477271" cy="4114800"/>
          </a:xfrm>
          <a:prstGeom prst="rect">
            <a:avLst/>
          </a:prstGeom>
        </p:spPr>
      </p:pic>
      <p:grpSp>
        <p:nvGrpSpPr>
          <p:cNvPr name="Group 3" id="3"/>
          <p:cNvGrpSpPr/>
          <p:nvPr/>
        </p:nvGrpSpPr>
        <p:grpSpPr>
          <a:xfrm rot="0">
            <a:off x="1028700" y="2642303"/>
            <a:ext cx="16349422" cy="2186524"/>
            <a:chOff x="0" y="0"/>
            <a:chExt cx="21799229" cy="2915365"/>
          </a:xfrm>
        </p:grpSpPr>
        <p:sp>
          <p:nvSpPr>
            <p:cNvPr name="TextBox 4" id="4"/>
            <p:cNvSpPr txBox="true"/>
            <p:nvPr/>
          </p:nvSpPr>
          <p:spPr>
            <a:xfrm rot="0">
              <a:off x="0" y="257175"/>
              <a:ext cx="21799229" cy="1973791"/>
            </a:xfrm>
            <a:prstGeom prst="rect">
              <a:avLst/>
            </a:prstGeom>
          </p:spPr>
          <p:txBody>
            <a:bodyPr anchor="t" rtlCol="false" tIns="0" lIns="0" bIns="0" rIns="0">
              <a:spAutoFit/>
            </a:bodyPr>
            <a:lstStyle/>
            <a:p>
              <a:pPr algn="ctr">
                <a:lnSpc>
                  <a:spcPts val="10449"/>
                </a:lnSpc>
              </a:pPr>
              <a:r>
                <a:rPr lang="en-US" sz="10999" spc="-549">
                  <a:solidFill>
                    <a:srgbClr val="FFFFFF"/>
                  </a:solidFill>
                  <a:latin typeface="League Spartan"/>
                </a:rPr>
                <a:t>Practice Question</a:t>
              </a:r>
            </a:p>
          </p:txBody>
        </p:sp>
        <p:sp>
          <p:nvSpPr>
            <p:cNvPr name="TextBox 5" id="5"/>
            <p:cNvSpPr txBox="true"/>
            <p:nvPr/>
          </p:nvSpPr>
          <p:spPr>
            <a:xfrm rot="0">
              <a:off x="0" y="2427685"/>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Tree>
  </p:cSld>
  <p:clrMapOvr>
    <a:masterClrMapping/>
  </p:clrMapOvr>
</p:sld>
</file>

<file path=ppt/slides/slide119.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160439" y="8323796"/>
            <a:ext cx="983561" cy="1684902"/>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0">
            <a:off x="93881" y="2951883"/>
            <a:ext cx="18100237" cy="2819152"/>
          </a:xfrm>
          <a:prstGeom prst="rect">
            <a:avLst/>
          </a:prstGeom>
        </p:spPr>
      </p:pic>
      <p:grpSp>
        <p:nvGrpSpPr>
          <p:cNvPr name="Group 4" id="4"/>
          <p:cNvGrpSpPr/>
          <p:nvPr/>
        </p:nvGrpSpPr>
        <p:grpSpPr>
          <a:xfrm rot="0">
            <a:off x="5112250" y="284688"/>
            <a:ext cx="8063500" cy="1488024"/>
            <a:chOff x="0" y="0"/>
            <a:chExt cx="10751333" cy="1984032"/>
          </a:xfrm>
        </p:grpSpPr>
        <p:sp>
          <p:nvSpPr>
            <p:cNvPr name="TextBox 5" id="5"/>
            <p:cNvSpPr txBox="true"/>
            <p:nvPr/>
          </p:nvSpPr>
          <p:spPr>
            <a:xfrm rot="0">
              <a:off x="0" y="152400"/>
              <a:ext cx="10751333" cy="1147233"/>
            </a:xfrm>
            <a:prstGeom prst="rect">
              <a:avLst/>
            </a:prstGeom>
          </p:spPr>
          <p:txBody>
            <a:bodyPr anchor="t" rtlCol="false" tIns="0" lIns="0" bIns="0" rIns="0">
              <a:spAutoFit/>
            </a:bodyPr>
            <a:lstStyle/>
            <a:p>
              <a:pPr algn="ctr">
                <a:lnSpc>
                  <a:spcPts val="6079"/>
                </a:lnSpc>
              </a:pPr>
              <a:r>
                <a:rPr lang="en-US" sz="6399" spc="-319">
                  <a:solidFill>
                    <a:srgbClr val="FFFFFF"/>
                  </a:solidFill>
                  <a:latin typeface="League Spartan"/>
                </a:rPr>
                <a:t>Paper 1</a:t>
              </a:r>
            </a:p>
          </p:txBody>
        </p:sp>
        <p:sp>
          <p:nvSpPr>
            <p:cNvPr name="TextBox 6" id="6"/>
            <p:cNvSpPr txBox="true"/>
            <p:nvPr/>
          </p:nvSpPr>
          <p:spPr>
            <a:xfrm rot="0">
              <a:off x="0" y="1496352"/>
              <a:ext cx="10751333"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grpSp>
        <p:nvGrpSpPr>
          <p:cNvPr name="Group 2" id="2"/>
          <p:cNvGrpSpPr/>
          <p:nvPr/>
        </p:nvGrpSpPr>
        <p:grpSpPr>
          <a:xfrm rot="0">
            <a:off x="1028700" y="8387209"/>
            <a:ext cx="3687125" cy="1345252"/>
            <a:chOff x="0" y="0"/>
            <a:chExt cx="4916167" cy="1793669"/>
          </a:xfrm>
        </p:grpSpPr>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3140243" y="-994660"/>
              <a:ext cx="88166" cy="3463681"/>
            </a:xfrm>
            <a:prstGeom prst="rect">
              <a:avLst/>
            </a:prstGeom>
          </p:spPr>
        </p:pic>
        <p:sp>
          <p:nvSpPr>
            <p:cNvPr name="TextBox 4" id="4"/>
            <p:cNvSpPr txBox="true"/>
            <p:nvPr/>
          </p:nvSpPr>
          <p:spPr>
            <a:xfrm rot="0">
              <a:off x="2867311" y="-28575"/>
              <a:ext cx="634031" cy="560956"/>
            </a:xfrm>
            <a:prstGeom prst="rect">
              <a:avLst/>
            </a:prstGeom>
          </p:spPr>
          <p:txBody>
            <a:bodyPr anchor="t" rtlCol="false" tIns="0" lIns="0" bIns="0" rIns="0">
              <a:spAutoFit/>
            </a:bodyPr>
            <a:lstStyle/>
            <a:p>
              <a:pPr algn="ctr">
                <a:lnSpc>
                  <a:spcPts val="3447"/>
                </a:lnSpc>
                <a:spcBef>
                  <a:spcPct val="0"/>
                </a:spcBef>
              </a:pPr>
              <a:r>
                <a:rPr lang="en-US" sz="2651" spc="132">
                  <a:solidFill>
                    <a:srgbClr val="000000"/>
                  </a:solidFill>
                  <a:latin typeface="League Spartan"/>
                </a:rPr>
                <a:t>TR</a:t>
              </a:r>
            </a:p>
          </p:txBody>
        </p:sp>
        <p:sp>
          <p:nvSpPr>
            <p:cNvPr name="TextBox 5" id="5"/>
            <p:cNvSpPr txBox="true"/>
            <p:nvPr/>
          </p:nvSpPr>
          <p:spPr>
            <a:xfrm rot="0">
              <a:off x="2978432" y="1232713"/>
              <a:ext cx="411788" cy="560956"/>
            </a:xfrm>
            <a:prstGeom prst="rect">
              <a:avLst/>
            </a:prstGeom>
          </p:spPr>
          <p:txBody>
            <a:bodyPr anchor="t" rtlCol="false" tIns="0" lIns="0" bIns="0" rIns="0">
              <a:spAutoFit/>
            </a:bodyPr>
            <a:lstStyle/>
            <a:p>
              <a:pPr algn="ctr">
                <a:lnSpc>
                  <a:spcPts val="3447"/>
                </a:lnSpc>
                <a:spcBef>
                  <a:spcPct val="0"/>
                </a:spcBef>
              </a:pPr>
              <a:r>
                <a:rPr lang="en-US" sz="2651" spc="132">
                  <a:solidFill>
                    <a:srgbClr val="000000"/>
                  </a:solidFill>
                  <a:latin typeface="League Spartan"/>
                </a:rPr>
                <a:t>Q</a:t>
              </a:r>
            </a:p>
          </p:txBody>
        </p:sp>
        <p:sp>
          <p:nvSpPr>
            <p:cNvPr name="TextBox 6" id="6"/>
            <p:cNvSpPr txBox="true"/>
            <p:nvPr/>
          </p:nvSpPr>
          <p:spPr>
            <a:xfrm rot="0">
              <a:off x="0" y="503806"/>
              <a:ext cx="1170095" cy="560956"/>
            </a:xfrm>
            <a:prstGeom prst="rect">
              <a:avLst/>
            </a:prstGeom>
          </p:spPr>
          <p:txBody>
            <a:bodyPr anchor="t" rtlCol="false" tIns="0" lIns="0" bIns="0" rIns="0">
              <a:spAutoFit/>
            </a:bodyPr>
            <a:lstStyle/>
            <a:p>
              <a:pPr algn="ctr">
                <a:lnSpc>
                  <a:spcPts val="3447"/>
                </a:lnSpc>
                <a:spcBef>
                  <a:spcPct val="0"/>
                </a:spcBef>
              </a:pPr>
              <a:r>
                <a:rPr lang="en-US" sz="2651" spc="132">
                  <a:solidFill>
                    <a:srgbClr val="000000"/>
                  </a:solidFill>
                  <a:latin typeface="League Spartan"/>
                </a:rPr>
                <a:t>AR =</a:t>
              </a:r>
            </a:p>
          </p:txBody>
        </p:sp>
      </p:grpSp>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556587" y="5993130"/>
            <a:ext cx="4053078" cy="4114800"/>
          </a:xfrm>
          <a:prstGeom prst="rect">
            <a:avLst/>
          </a:prstGeom>
        </p:spPr>
      </p:pic>
      <p:sp>
        <p:nvSpPr>
          <p:cNvPr name="TextBox 8" id="8"/>
          <p:cNvSpPr txBox="true"/>
          <p:nvPr/>
        </p:nvSpPr>
        <p:spPr>
          <a:xfrm rot="0">
            <a:off x="896248" y="969736"/>
            <a:ext cx="16713416" cy="1641729"/>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Revenue is the amount of money that a firm earns. There are a few different types of revenue to consider.</a:t>
            </a:r>
          </a:p>
        </p:txBody>
      </p:sp>
      <p:grpSp>
        <p:nvGrpSpPr>
          <p:cNvPr name="Group 9" id="9"/>
          <p:cNvGrpSpPr/>
          <p:nvPr/>
        </p:nvGrpSpPr>
        <p:grpSpPr>
          <a:xfrm rot="0">
            <a:off x="1028700" y="224363"/>
            <a:ext cx="16349422" cy="1608674"/>
            <a:chOff x="0" y="0"/>
            <a:chExt cx="21799229" cy="2144899"/>
          </a:xfrm>
        </p:grpSpPr>
        <p:sp>
          <p:nvSpPr>
            <p:cNvPr name="TextBox 10" id="10"/>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Revenue</a:t>
              </a:r>
            </a:p>
          </p:txBody>
        </p:sp>
        <p:sp>
          <p:nvSpPr>
            <p:cNvPr name="TextBox 11" id="11"/>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12" id="12"/>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13" id="13"/>
          <p:cNvSpPr txBox="true"/>
          <p:nvPr/>
        </p:nvSpPr>
        <p:spPr>
          <a:xfrm rot="0">
            <a:off x="1028700" y="2643096"/>
            <a:ext cx="13604128" cy="5537168"/>
          </a:xfrm>
          <a:prstGeom prst="rect">
            <a:avLst/>
          </a:prstGeom>
        </p:spPr>
        <p:txBody>
          <a:bodyPr anchor="t" rtlCol="false" tIns="0" lIns="0" bIns="0" rIns="0">
            <a:spAutoFit/>
          </a:bodyPr>
          <a:lstStyle/>
          <a:p>
            <a:pPr>
              <a:lnSpc>
                <a:spcPts val="6678"/>
              </a:lnSpc>
            </a:pPr>
            <a:r>
              <a:rPr lang="en-US" sz="3150">
                <a:solidFill>
                  <a:srgbClr val="2780F7"/>
                </a:solidFill>
                <a:latin typeface="Telegraf Bold"/>
              </a:rPr>
              <a:t>Total Revenue = Price * Quantity</a:t>
            </a:r>
          </a:p>
          <a:p>
            <a:pPr>
              <a:lnSpc>
                <a:spcPts val="6678"/>
              </a:lnSpc>
            </a:pPr>
          </a:p>
          <a:p>
            <a:pPr>
              <a:lnSpc>
                <a:spcPts val="6678"/>
              </a:lnSpc>
            </a:pPr>
            <a:r>
              <a:rPr lang="en-US" sz="3150">
                <a:solidFill>
                  <a:srgbClr val="2A8B56"/>
                </a:solidFill>
                <a:latin typeface="Telegraf Bold"/>
              </a:rPr>
              <a:t>Marginal Revenue = The change in revenue of an additional quantity. </a:t>
            </a:r>
          </a:p>
          <a:p>
            <a:pPr>
              <a:lnSpc>
                <a:spcPts val="6678"/>
              </a:lnSpc>
            </a:pPr>
          </a:p>
          <a:p>
            <a:pPr>
              <a:lnSpc>
                <a:spcPts val="6678"/>
              </a:lnSpc>
            </a:pPr>
          </a:p>
          <a:p>
            <a:pPr>
              <a:lnSpc>
                <a:spcPts val="4882"/>
              </a:lnSpc>
            </a:pPr>
          </a:p>
          <a:p>
            <a:pPr>
              <a:lnSpc>
                <a:spcPts val="4882"/>
              </a:lnSpc>
            </a:pPr>
            <a:r>
              <a:rPr lang="en-US" sz="3150">
                <a:solidFill>
                  <a:srgbClr val="C22124"/>
                </a:solidFill>
                <a:latin typeface="Telegraf Bold"/>
              </a:rPr>
              <a:t>Average Revenue</a:t>
            </a:r>
          </a:p>
        </p:txBody>
      </p:sp>
      <p:grpSp>
        <p:nvGrpSpPr>
          <p:cNvPr name="Group 14" id="14"/>
          <p:cNvGrpSpPr/>
          <p:nvPr/>
        </p:nvGrpSpPr>
        <p:grpSpPr>
          <a:xfrm rot="0">
            <a:off x="1028700" y="5316573"/>
            <a:ext cx="3815853" cy="1659665"/>
            <a:chOff x="0" y="0"/>
            <a:chExt cx="5087804" cy="2212886"/>
          </a:xfrm>
        </p:grpSpPr>
        <p:pic>
          <p:nvPicPr>
            <p:cNvPr name="Picture 15" id="1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3311881" y="-619781"/>
              <a:ext cx="88166" cy="3463681"/>
            </a:xfrm>
            <a:prstGeom prst="rect">
              <a:avLst/>
            </a:prstGeom>
          </p:spPr>
        </p:pic>
        <p:pic>
          <p:nvPicPr>
            <p:cNvPr name="Picture 16" id="1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998058" y="0"/>
              <a:ext cx="801038" cy="938258"/>
            </a:xfrm>
            <a:prstGeom prst="rect">
              <a:avLst/>
            </a:prstGeom>
          </p:spPr>
        </p:pic>
        <p:pic>
          <p:nvPicPr>
            <p:cNvPr name="Picture 17" id="1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998058" y="1156143"/>
              <a:ext cx="801038" cy="938258"/>
            </a:xfrm>
            <a:prstGeom prst="rect">
              <a:avLst/>
            </a:prstGeom>
          </p:spPr>
        </p:pic>
        <p:sp>
          <p:nvSpPr>
            <p:cNvPr name="TextBox 18" id="18"/>
            <p:cNvSpPr txBox="true"/>
            <p:nvPr/>
          </p:nvSpPr>
          <p:spPr>
            <a:xfrm rot="0">
              <a:off x="3295684" y="329181"/>
              <a:ext cx="779103" cy="560956"/>
            </a:xfrm>
            <a:prstGeom prst="rect">
              <a:avLst/>
            </a:prstGeom>
          </p:spPr>
          <p:txBody>
            <a:bodyPr anchor="t" rtlCol="false" tIns="0" lIns="0" bIns="0" rIns="0">
              <a:spAutoFit/>
            </a:bodyPr>
            <a:lstStyle/>
            <a:p>
              <a:pPr algn="ctr">
                <a:lnSpc>
                  <a:spcPts val="3447"/>
                </a:lnSpc>
                <a:spcBef>
                  <a:spcPct val="0"/>
                </a:spcBef>
              </a:pPr>
              <a:r>
                <a:rPr lang="en-US" sz="2651" spc="132">
                  <a:solidFill>
                    <a:srgbClr val="000000"/>
                  </a:solidFill>
                  <a:latin typeface="League Spartan"/>
                </a:rPr>
                <a:t> TR</a:t>
              </a:r>
            </a:p>
          </p:txBody>
        </p:sp>
        <p:sp>
          <p:nvSpPr>
            <p:cNvPr name="TextBox 19" id="19"/>
            <p:cNvSpPr txBox="true"/>
            <p:nvPr/>
          </p:nvSpPr>
          <p:spPr>
            <a:xfrm rot="0">
              <a:off x="3662999" y="1651930"/>
              <a:ext cx="411788" cy="560956"/>
            </a:xfrm>
            <a:prstGeom prst="rect">
              <a:avLst/>
            </a:prstGeom>
          </p:spPr>
          <p:txBody>
            <a:bodyPr anchor="t" rtlCol="false" tIns="0" lIns="0" bIns="0" rIns="0">
              <a:spAutoFit/>
            </a:bodyPr>
            <a:lstStyle/>
            <a:p>
              <a:pPr algn="ctr">
                <a:lnSpc>
                  <a:spcPts val="3447"/>
                </a:lnSpc>
                <a:spcBef>
                  <a:spcPct val="0"/>
                </a:spcBef>
              </a:pPr>
              <a:r>
                <a:rPr lang="en-US" sz="2651" spc="132">
                  <a:solidFill>
                    <a:srgbClr val="000000"/>
                  </a:solidFill>
                  <a:latin typeface="League Spartan"/>
                </a:rPr>
                <a:t>Q</a:t>
              </a:r>
            </a:p>
          </p:txBody>
        </p:sp>
        <p:sp>
          <p:nvSpPr>
            <p:cNvPr name="TextBox 20" id="20"/>
            <p:cNvSpPr txBox="true"/>
            <p:nvPr/>
          </p:nvSpPr>
          <p:spPr>
            <a:xfrm rot="0">
              <a:off x="0" y="861377"/>
              <a:ext cx="1242881" cy="560956"/>
            </a:xfrm>
            <a:prstGeom prst="rect">
              <a:avLst/>
            </a:prstGeom>
          </p:spPr>
          <p:txBody>
            <a:bodyPr anchor="t" rtlCol="false" tIns="0" lIns="0" bIns="0" rIns="0">
              <a:spAutoFit/>
            </a:bodyPr>
            <a:lstStyle/>
            <a:p>
              <a:pPr algn="ctr">
                <a:lnSpc>
                  <a:spcPts val="3447"/>
                </a:lnSpc>
                <a:spcBef>
                  <a:spcPct val="0"/>
                </a:spcBef>
              </a:pPr>
              <a:r>
                <a:rPr lang="en-US" sz="2651" spc="132">
                  <a:solidFill>
                    <a:srgbClr val="000000"/>
                  </a:solidFill>
                  <a:latin typeface="League Spartan"/>
                </a:rPr>
                <a:t>MR =</a:t>
              </a:r>
            </a:p>
          </p:txBody>
        </p:sp>
      </p:grpSp>
    </p:spTree>
  </p:cSld>
  <p:clrMapOvr>
    <a:masterClrMapping/>
  </p:clrMapOvr>
</p:sld>
</file>

<file path=ppt/slides/slide120.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028700" y="2441777"/>
            <a:ext cx="15522539" cy="5148660"/>
          </a:xfrm>
          <a:prstGeom prst="rect">
            <a:avLst/>
          </a:prstGeom>
        </p:spPr>
      </p:pic>
      <p:grpSp>
        <p:nvGrpSpPr>
          <p:cNvPr name="Group 3" id="3"/>
          <p:cNvGrpSpPr/>
          <p:nvPr/>
        </p:nvGrpSpPr>
        <p:grpSpPr>
          <a:xfrm rot="0">
            <a:off x="909878" y="702464"/>
            <a:ext cx="16349422" cy="1116549"/>
            <a:chOff x="0" y="0"/>
            <a:chExt cx="21799229" cy="1488732"/>
          </a:xfrm>
        </p:grpSpPr>
        <p:sp>
          <p:nvSpPr>
            <p:cNvPr name="TextBox 4" id="4"/>
            <p:cNvSpPr txBox="true"/>
            <p:nvPr/>
          </p:nvSpPr>
          <p:spPr>
            <a:xfrm rot="0">
              <a:off x="0" y="95250"/>
              <a:ext cx="21799229" cy="709083"/>
            </a:xfrm>
            <a:prstGeom prst="rect">
              <a:avLst/>
            </a:prstGeom>
          </p:spPr>
          <p:txBody>
            <a:bodyPr anchor="t" rtlCol="false" tIns="0" lIns="0" bIns="0" rIns="0">
              <a:spAutoFit/>
            </a:bodyPr>
            <a:lstStyle/>
            <a:p>
              <a:pPr algn="ctr">
                <a:lnSpc>
                  <a:spcPts val="3799"/>
                </a:lnSpc>
              </a:pPr>
              <a:r>
                <a:rPr lang="en-US" sz="3999" spc="-199">
                  <a:solidFill>
                    <a:srgbClr val="FFFFFF"/>
                  </a:solidFill>
                  <a:latin typeface="League Spartan"/>
                </a:rPr>
                <a:t>Mark Scheme</a:t>
              </a:r>
            </a:p>
          </p:txBody>
        </p:sp>
        <p:sp>
          <p:nvSpPr>
            <p:cNvPr name="TextBox 5" id="5"/>
            <p:cNvSpPr txBox="true"/>
            <p:nvPr/>
          </p:nvSpPr>
          <p:spPr>
            <a:xfrm rot="0">
              <a:off x="0" y="1001052"/>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Tree>
  </p:cSld>
  <p:clrMapOvr>
    <a:masterClrMapping/>
  </p:clrMapOvr>
</p:sld>
</file>

<file path=ppt/slides/slide121.xml><?xml version="1.0" encoding="utf-8"?>
<p:sld xmlns:p="http://schemas.openxmlformats.org/presentationml/2006/main" xmlns:a="http://schemas.openxmlformats.org/drawingml/2006/main" xmlns:r="http://schemas.openxmlformats.org/officeDocument/2006/relationships">
  <p:cSld>
    <p:bg>
      <p:bgPr>
        <a:solidFill>
          <a:srgbClr val="397DC9"/>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3701793" y="797157"/>
            <a:ext cx="10884414" cy="9419797"/>
          </a:xfrm>
          <a:prstGeom prst="rect">
            <a:avLst/>
          </a:prstGeom>
        </p:spPr>
      </p:pic>
      <p:grpSp>
        <p:nvGrpSpPr>
          <p:cNvPr name="Group 3" id="3"/>
          <p:cNvGrpSpPr/>
          <p:nvPr/>
        </p:nvGrpSpPr>
        <p:grpSpPr>
          <a:xfrm rot="0">
            <a:off x="969289" y="238883"/>
            <a:ext cx="16349422" cy="1116549"/>
            <a:chOff x="0" y="0"/>
            <a:chExt cx="21799229" cy="1488732"/>
          </a:xfrm>
        </p:grpSpPr>
        <p:sp>
          <p:nvSpPr>
            <p:cNvPr name="TextBox 4" id="4"/>
            <p:cNvSpPr txBox="true"/>
            <p:nvPr/>
          </p:nvSpPr>
          <p:spPr>
            <a:xfrm rot="0">
              <a:off x="0" y="95250"/>
              <a:ext cx="21799229" cy="709083"/>
            </a:xfrm>
            <a:prstGeom prst="rect">
              <a:avLst/>
            </a:prstGeom>
          </p:spPr>
          <p:txBody>
            <a:bodyPr anchor="t" rtlCol="false" tIns="0" lIns="0" bIns="0" rIns="0">
              <a:spAutoFit/>
            </a:bodyPr>
            <a:lstStyle/>
            <a:p>
              <a:pPr algn="ctr">
                <a:lnSpc>
                  <a:spcPts val="3799"/>
                </a:lnSpc>
              </a:pPr>
              <a:r>
                <a:rPr lang="en-US" sz="3999" spc="-199">
                  <a:solidFill>
                    <a:srgbClr val="FFFFFF"/>
                  </a:solidFill>
                  <a:latin typeface="League Spartan"/>
                </a:rPr>
                <a:t>Mark Scheme</a:t>
              </a:r>
            </a:p>
          </p:txBody>
        </p:sp>
        <p:sp>
          <p:nvSpPr>
            <p:cNvPr name="TextBox 5" id="5"/>
            <p:cNvSpPr txBox="true"/>
            <p:nvPr/>
          </p:nvSpPr>
          <p:spPr>
            <a:xfrm rot="0">
              <a:off x="0" y="1001052"/>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9970597"/>
            <a:ext cx="5784428" cy="217170"/>
          </a:xfrm>
          <a:prstGeom prst="rect">
            <a:avLst/>
          </a:prstGeom>
        </p:spPr>
        <p:txBody>
          <a:bodyPr anchor="t" rtlCol="false" tIns="0" lIns="0" bIns="0" rIns="0">
            <a:spAutoFit/>
          </a:bodyPr>
          <a:lstStyle/>
          <a:p>
            <a:pPr algn="ctr">
              <a:lnSpc>
                <a:spcPts val="1679"/>
              </a:lnSpc>
            </a:pPr>
            <a:r>
              <a:rPr lang="en-US" sz="1200">
                <a:solidFill>
                  <a:srgbClr val="FFFFFF"/>
                </a:solidFill>
                <a:latin typeface="Arimo"/>
              </a:rPr>
              <a:t>Copyright Bananaomics</a:t>
            </a:r>
          </a:p>
        </p:txBody>
      </p:sp>
    </p:spTree>
  </p:cSld>
  <p:clrMapOvr>
    <a:masterClrMapping/>
  </p:clrMapOvr>
</p:sld>
</file>

<file path=ppt/slides/slide122.xml><?xml version="1.0" encoding="utf-8"?>
<p:sld xmlns:p="http://schemas.openxmlformats.org/presentationml/2006/main" xmlns:a="http://schemas.openxmlformats.org/drawingml/2006/main" xmlns:r="http://schemas.openxmlformats.org/officeDocument/2006/relationships">
  <p:cSld>
    <p:bg>
      <p:bgPr>
        <a:solidFill>
          <a:srgbClr val="32A56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240232" y="5481919"/>
            <a:ext cx="1807535" cy="2351265"/>
          </a:xfrm>
          <a:prstGeom prst="rect">
            <a:avLst/>
          </a:prstGeom>
        </p:spPr>
      </p:pic>
      <p:sp>
        <p:nvSpPr>
          <p:cNvPr name="TextBox 3" id="3"/>
          <p:cNvSpPr txBox="true"/>
          <p:nvPr/>
        </p:nvSpPr>
        <p:spPr>
          <a:xfrm rot="0">
            <a:off x="6008709" y="8484809"/>
            <a:ext cx="6270581" cy="1017524"/>
          </a:xfrm>
          <a:prstGeom prst="rect">
            <a:avLst/>
          </a:prstGeom>
        </p:spPr>
        <p:txBody>
          <a:bodyPr anchor="t" rtlCol="false" tIns="0" lIns="0" bIns="0" rIns="0">
            <a:spAutoFit/>
          </a:bodyPr>
          <a:lstStyle/>
          <a:p>
            <a:pPr algn="ctr">
              <a:lnSpc>
                <a:spcPts val="7384"/>
              </a:lnSpc>
              <a:spcBef>
                <a:spcPct val="0"/>
              </a:spcBef>
            </a:pPr>
            <a:r>
              <a:rPr lang="en-US" sz="8204">
                <a:solidFill>
                  <a:srgbClr val="FEE000"/>
                </a:solidFill>
                <a:latin typeface="Organic"/>
              </a:rPr>
              <a:t>BANANAOMICS</a:t>
            </a:r>
          </a:p>
        </p:txBody>
      </p:sp>
      <p:sp>
        <p:nvSpPr>
          <p:cNvPr name="TextBox 4" id="4"/>
          <p:cNvSpPr txBox="true"/>
          <p:nvPr/>
        </p:nvSpPr>
        <p:spPr>
          <a:xfrm rot="0">
            <a:off x="2459558" y="3405505"/>
            <a:ext cx="12890475" cy="2310131"/>
          </a:xfrm>
          <a:prstGeom prst="rect">
            <a:avLst/>
          </a:prstGeom>
        </p:spPr>
        <p:txBody>
          <a:bodyPr anchor="t" rtlCol="false" tIns="0" lIns="0" bIns="0" rIns="0">
            <a:spAutoFit/>
          </a:bodyPr>
          <a:lstStyle/>
          <a:p>
            <a:pPr algn="ctr">
              <a:lnSpc>
                <a:spcPts val="6019"/>
              </a:lnSpc>
            </a:pPr>
            <a:r>
              <a:rPr lang="en-US" sz="4299">
                <a:solidFill>
                  <a:srgbClr val="FFFFFF"/>
                </a:solidFill>
                <a:latin typeface="Telegraf Bold"/>
              </a:rPr>
              <a:t>Visit </a:t>
            </a:r>
            <a:r>
              <a:rPr lang="en-US" sz="4299" u="sng">
                <a:solidFill>
                  <a:srgbClr val="F8CF26"/>
                </a:solidFill>
                <a:latin typeface="Telegraf Bold"/>
              </a:rPr>
              <a:t>bananaomics.com</a:t>
            </a:r>
            <a:r>
              <a:rPr lang="en-US" sz="4299">
                <a:solidFill>
                  <a:srgbClr val="FFFFFF"/>
                </a:solidFill>
                <a:latin typeface="Telegraf"/>
              </a:rPr>
              <a:t> </a:t>
            </a:r>
            <a:r>
              <a:rPr lang="en-US" sz="4299">
                <a:solidFill>
                  <a:srgbClr val="FFFFFF"/>
                </a:solidFill>
                <a:latin typeface="Telegraf Bold"/>
              </a:rPr>
              <a:t>to purchase package deals with discount prices!</a:t>
            </a:r>
          </a:p>
          <a:p>
            <a:pPr>
              <a:lnSpc>
                <a:spcPts val="6019"/>
              </a:lnSpc>
            </a:pPr>
          </a:p>
        </p:txBody>
      </p:sp>
      <p:sp>
        <p:nvSpPr>
          <p:cNvPr name="TextBox 5" id="5"/>
          <p:cNvSpPr txBox="true"/>
          <p:nvPr/>
        </p:nvSpPr>
        <p:spPr>
          <a:xfrm rot="0">
            <a:off x="893808" y="1238250"/>
            <a:ext cx="16365492" cy="1127125"/>
          </a:xfrm>
          <a:prstGeom prst="rect">
            <a:avLst/>
          </a:prstGeom>
        </p:spPr>
        <p:txBody>
          <a:bodyPr anchor="t" rtlCol="false" tIns="0" lIns="0" bIns="0" rIns="0">
            <a:spAutoFit/>
          </a:bodyPr>
          <a:lstStyle/>
          <a:p>
            <a:pPr algn="ctr">
              <a:lnSpc>
                <a:spcPts val="8359"/>
              </a:lnSpc>
            </a:pPr>
            <a:r>
              <a:rPr lang="en-US" sz="8799" spc="-439">
                <a:solidFill>
                  <a:srgbClr val="FFFFFF"/>
                </a:solidFill>
                <a:latin typeface="League Spartan"/>
              </a:rPr>
              <a:t>Enjoying The Content?</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028700" y="1518712"/>
            <a:ext cx="16481874" cy="7575804"/>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Revenue is largely determined by a firms ability to manipulate the price.</a:t>
            </a:r>
          </a:p>
          <a:p>
            <a:pPr>
              <a:lnSpc>
                <a:spcPts val="6678"/>
              </a:lnSpc>
            </a:pPr>
          </a:p>
          <a:p>
            <a:pPr>
              <a:lnSpc>
                <a:spcPts val="6678"/>
              </a:lnSpc>
            </a:pPr>
            <a:r>
              <a:rPr lang="en-US" sz="3150">
                <a:solidFill>
                  <a:srgbClr val="2A8B56"/>
                </a:solidFill>
                <a:latin typeface="Telegraf Bold"/>
              </a:rPr>
              <a:t>Perfectly Competitive firms have no control over price. Due to perfectly available substitutes, they are PRICE TAKERS meaning they take the price set by the market. The price is constant (perfectly elastic). Typically, they earn zero economic profit. </a:t>
            </a:r>
          </a:p>
          <a:p>
            <a:pPr>
              <a:lnSpc>
                <a:spcPts val="6678"/>
              </a:lnSpc>
            </a:pPr>
          </a:p>
          <a:p>
            <a:pPr>
              <a:lnSpc>
                <a:spcPts val="6678"/>
              </a:lnSpc>
            </a:pPr>
            <a:r>
              <a:rPr lang="en-US" sz="3150">
                <a:solidFill>
                  <a:srgbClr val="C22124"/>
                </a:solidFill>
                <a:latin typeface="Telegraf Bold"/>
              </a:rPr>
              <a:t>Imperfect Competitive firms are able to set the price and are therefore PRICE MAKERS. Typically they earn abnormal profits.</a:t>
            </a:r>
          </a:p>
        </p:txBody>
      </p:sp>
      <p:grpSp>
        <p:nvGrpSpPr>
          <p:cNvPr name="Group 3" id="3"/>
          <p:cNvGrpSpPr/>
          <p:nvPr/>
        </p:nvGrpSpPr>
        <p:grpSpPr>
          <a:xfrm rot="0">
            <a:off x="1028700" y="224363"/>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Revenue</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5786572" y="1681443"/>
            <a:ext cx="6714857" cy="8426487"/>
          </a:xfrm>
          <a:prstGeom prst="rect">
            <a:avLst/>
          </a:prstGeom>
        </p:spPr>
      </p:pic>
      <p:grpSp>
        <p:nvGrpSpPr>
          <p:cNvPr name="Group 3" id="3"/>
          <p:cNvGrpSpPr/>
          <p:nvPr/>
        </p:nvGrpSpPr>
        <p:grpSpPr>
          <a:xfrm rot="0">
            <a:off x="1028700" y="224363"/>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Total and Marginal Revenue</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895475" y="5666148"/>
            <a:ext cx="4497049" cy="4114800"/>
          </a:xfrm>
          <a:prstGeom prst="rect">
            <a:avLst/>
          </a:prstGeom>
        </p:spPr>
      </p:pic>
      <p:grpSp>
        <p:nvGrpSpPr>
          <p:cNvPr name="Group 3" id="3"/>
          <p:cNvGrpSpPr/>
          <p:nvPr/>
        </p:nvGrpSpPr>
        <p:grpSpPr>
          <a:xfrm rot="0">
            <a:off x="969289" y="2774042"/>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Costs</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028700" y="1931948"/>
            <a:ext cx="12088338" cy="5880354"/>
          </a:xfrm>
          <a:prstGeom prst="rect">
            <a:avLst/>
          </a:prstGeom>
        </p:spPr>
        <p:txBody>
          <a:bodyPr anchor="t" rtlCol="false" tIns="0" lIns="0" bIns="0" rIns="0">
            <a:spAutoFit/>
          </a:bodyPr>
          <a:lstStyle/>
          <a:p>
            <a:pPr>
              <a:lnSpc>
                <a:spcPts val="6678"/>
              </a:lnSpc>
            </a:pPr>
            <a:r>
              <a:rPr lang="en-US" sz="3150">
                <a:solidFill>
                  <a:srgbClr val="C7232C"/>
                </a:solidFill>
                <a:latin typeface="Telegraf Bold"/>
              </a:rPr>
              <a:t>Total Cost = Cost * Quantity</a:t>
            </a:r>
          </a:p>
          <a:p>
            <a:pPr>
              <a:lnSpc>
                <a:spcPts val="6678"/>
              </a:lnSpc>
            </a:pPr>
          </a:p>
          <a:p>
            <a:pPr>
              <a:lnSpc>
                <a:spcPts val="6678"/>
              </a:lnSpc>
            </a:pPr>
            <a:r>
              <a:rPr lang="en-US" sz="3150">
                <a:solidFill>
                  <a:srgbClr val="F4900C"/>
                </a:solidFill>
                <a:latin typeface="Telegraf Bold"/>
              </a:rPr>
              <a:t>Marginal Cost = The cost of producing one additional unit.</a:t>
            </a:r>
          </a:p>
          <a:p>
            <a:pPr>
              <a:lnSpc>
                <a:spcPts val="6678"/>
              </a:lnSpc>
            </a:pPr>
          </a:p>
          <a:p>
            <a:pPr>
              <a:lnSpc>
                <a:spcPts val="6678"/>
              </a:lnSpc>
            </a:pPr>
          </a:p>
          <a:p>
            <a:pPr>
              <a:lnSpc>
                <a:spcPts val="6678"/>
              </a:lnSpc>
            </a:pPr>
            <a:r>
              <a:rPr lang="en-US" sz="3150">
                <a:solidFill>
                  <a:srgbClr val="0961A0"/>
                </a:solidFill>
                <a:latin typeface="Telegraf Bold"/>
              </a:rPr>
              <a:t>Average Cost </a:t>
            </a:r>
          </a:p>
          <a:p>
            <a:pPr algn="ctr">
              <a:lnSpc>
                <a:spcPts val="6678"/>
              </a:lnSpc>
            </a:pPr>
          </a:p>
        </p:txBody>
      </p:sp>
      <p:grpSp>
        <p:nvGrpSpPr>
          <p:cNvPr name="Group 3" id="3"/>
          <p:cNvGrpSpPr/>
          <p:nvPr/>
        </p:nvGrpSpPr>
        <p:grpSpPr>
          <a:xfrm rot="0">
            <a:off x="1028700" y="4510440"/>
            <a:ext cx="3822102" cy="1659665"/>
            <a:chOff x="0" y="0"/>
            <a:chExt cx="5096135" cy="2212886"/>
          </a:xfrm>
        </p:grpSpPr>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3320212" y="-619781"/>
              <a:ext cx="88166" cy="3463681"/>
            </a:xfrm>
            <a:prstGeom prst="rect">
              <a:avLst/>
            </a:prstGeom>
          </p:spPr>
        </p:pic>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006389" y="0"/>
              <a:ext cx="801038" cy="938258"/>
            </a:xfrm>
            <a:prstGeom prst="rect">
              <a:avLst/>
            </a:prstGeom>
          </p:spPr>
        </p:pic>
        <p:sp>
          <p:nvSpPr>
            <p:cNvPr name="TextBox 6" id="6"/>
            <p:cNvSpPr txBox="true"/>
            <p:nvPr/>
          </p:nvSpPr>
          <p:spPr>
            <a:xfrm rot="0">
              <a:off x="3295684" y="329181"/>
              <a:ext cx="795765" cy="560956"/>
            </a:xfrm>
            <a:prstGeom prst="rect">
              <a:avLst/>
            </a:prstGeom>
          </p:spPr>
          <p:txBody>
            <a:bodyPr anchor="t" rtlCol="false" tIns="0" lIns="0" bIns="0" rIns="0">
              <a:spAutoFit/>
            </a:bodyPr>
            <a:lstStyle/>
            <a:p>
              <a:pPr algn="ctr">
                <a:lnSpc>
                  <a:spcPts val="3447"/>
                </a:lnSpc>
                <a:spcBef>
                  <a:spcPct val="0"/>
                </a:spcBef>
              </a:pPr>
              <a:r>
                <a:rPr lang="en-US" sz="2651" spc="132">
                  <a:solidFill>
                    <a:srgbClr val="000000"/>
                  </a:solidFill>
                  <a:latin typeface="League Spartan"/>
                </a:rPr>
                <a:t> TC</a:t>
              </a:r>
            </a:p>
          </p:txBody>
        </p:sp>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006389" y="1156143"/>
              <a:ext cx="801038" cy="938258"/>
            </a:xfrm>
            <a:prstGeom prst="rect">
              <a:avLst/>
            </a:prstGeom>
          </p:spPr>
        </p:pic>
        <p:sp>
          <p:nvSpPr>
            <p:cNvPr name="TextBox 8" id="8"/>
            <p:cNvSpPr txBox="true"/>
            <p:nvPr/>
          </p:nvSpPr>
          <p:spPr>
            <a:xfrm rot="0">
              <a:off x="3671330" y="1651930"/>
              <a:ext cx="411788" cy="560956"/>
            </a:xfrm>
            <a:prstGeom prst="rect">
              <a:avLst/>
            </a:prstGeom>
          </p:spPr>
          <p:txBody>
            <a:bodyPr anchor="t" rtlCol="false" tIns="0" lIns="0" bIns="0" rIns="0">
              <a:spAutoFit/>
            </a:bodyPr>
            <a:lstStyle/>
            <a:p>
              <a:pPr algn="ctr">
                <a:lnSpc>
                  <a:spcPts val="3447"/>
                </a:lnSpc>
                <a:spcBef>
                  <a:spcPct val="0"/>
                </a:spcBef>
              </a:pPr>
              <a:r>
                <a:rPr lang="en-US" sz="2651" spc="132">
                  <a:solidFill>
                    <a:srgbClr val="000000"/>
                  </a:solidFill>
                  <a:latin typeface="League Spartan"/>
                </a:rPr>
                <a:t>Q</a:t>
              </a:r>
            </a:p>
          </p:txBody>
        </p:sp>
        <p:sp>
          <p:nvSpPr>
            <p:cNvPr name="TextBox 9" id="9"/>
            <p:cNvSpPr txBox="true"/>
            <p:nvPr/>
          </p:nvSpPr>
          <p:spPr>
            <a:xfrm rot="0">
              <a:off x="0" y="861377"/>
              <a:ext cx="1259543" cy="560956"/>
            </a:xfrm>
            <a:prstGeom prst="rect">
              <a:avLst/>
            </a:prstGeom>
          </p:spPr>
          <p:txBody>
            <a:bodyPr anchor="t" rtlCol="false" tIns="0" lIns="0" bIns="0" rIns="0">
              <a:spAutoFit/>
            </a:bodyPr>
            <a:lstStyle/>
            <a:p>
              <a:pPr algn="ctr">
                <a:lnSpc>
                  <a:spcPts val="3447"/>
                </a:lnSpc>
                <a:spcBef>
                  <a:spcPct val="0"/>
                </a:spcBef>
              </a:pPr>
              <a:r>
                <a:rPr lang="en-US" sz="2651" spc="132">
                  <a:solidFill>
                    <a:srgbClr val="000000"/>
                  </a:solidFill>
                  <a:latin typeface="League Spartan"/>
                </a:rPr>
                <a:t>MC =</a:t>
              </a:r>
            </a:p>
          </p:txBody>
        </p:sp>
      </p:grpSp>
      <p:grpSp>
        <p:nvGrpSpPr>
          <p:cNvPr name="Group 10" id="10"/>
          <p:cNvGrpSpPr/>
          <p:nvPr/>
        </p:nvGrpSpPr>
        <p:grpSpPr>
          <a:xfrm rot="0">
            <a:off x="1028700" y="7224287"/>
            <a:ext cx="3794807" cy="1391486"/>
            <a:chOff x="0" y="0"/>
            <a:chExt cx="5059742" cy="1855314"/>
          </a:xfrm>
        </p:grpSpPr>
        <p:pic>
          <p:nvPicPr>
            <p:cNvPr name="Picture 11" id="11"/>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3283818" y="-977353"/>
              <a:ext cx="88166" cy="3463681"/>
            </a:xfrm>
            <a:prstGeom prst="rect">
              <a:avLst/>
            </a:prstGeom>
          </p:spPr>
        </p:pic>
        <p:sp>
          <p:nvSpPr>
            <p:cNvPr name="TextBox 12" id="12"/>
            <p:cNvSpPr txBox="true"/>
            <p:nvPr/>
          </p:nvSpPr>
          <p:spPr>
            <a:xfrm rot="0">
              <a:off x="2771034" y="-28575"/>
              <a:ext cx="795765" cy="560956"/>
            </a:xfrm>
            <a:prstGeom prst="rect">
              <a:avLst/>
            </a:prstGeom>
          </p:spPr>
          <p:txBody>
            <a:bodyPr anchor="t" rtlCol="false" tIns="0" lIns="0" bIns="0" rIns="0">
              <a:spAutoFit/>
            </a:bodyPr>
            <a:lstStyle/>
            <a:p>
              <a:pPr algn="ctr">
                <a:lnSpc>
                  <a:spcPts val="3447"/>
                </a:lnSpc>
                <a:spcBef>
                  <a:spcPct val="0"/>
                </a:spcBef>
              </a:pPr>
              <a:r>
                <a:rPr lang="en-US" sz="2651" spc="132">
                  <a:solidFill>
                    <a:srgbClr val="000000"/>
                  </a:solidFill>
                  <a:latin typeface="League Spartan"/>
                </a:rPr>
                <a:t> TC</a:t>
              </a:r>
            </a:p>
          </p:txBody>
        </p:sp>
        <p:sp>
          <p:nvSpPr>
            <p:cNvPr name="TextBox 13" id="13"/>
            <p:cNvSpPr txBox="true"/>
            <p:nvPr/>
          </p:nvSpPr>
          <p:spPr>
            <a:xfrm rot="0">
              <a:off x="3053397" y="1294359"/>
              <a:ext cx="411788" cy="560956"/>
            </a:xfrm>
            <a:prstGeom prst="rect">
              <a:avLst/>
            </a:prstGeom>
          </p:spPr>
          <p:txBody>
            <a:bodyPr anchor="t" rtlCol="false" tIns="0" lIns="0" bIns="0" rIns="0">
              <a:spAutoFit/>
            </a:bodyPr>
            <a:lstStyle/>
            <a:p>
              <a:pPr algn="ctr">
                <a:lnSpc>
                  <a:spcPts val="3447"/>
                </a:lnSpc>
                <a:spcBef>
                  <a:spcPct val="0"/>
                </a:spcBef>
              </a:pPr>
              <a:r>
                <a:rPr lang="en-US" sz="2651" spc="132">
                  <a:solidFill>
                    <a:srgbClr val="000000"/>
                  </a:solidFill>
                  <a:latin typeface="League Spartan"/>
                </a:rPr>
                <a:t>Q</a:t>
              </a:r>
            </a:p>
          </p:txBody>
        </p:sp>
        <p:sp>
          <p:nvSpPr>
            <p:cNvPr name="TextBox 14" id="14"/>
            <p:cNvSpPr txBox="true"/>
            <p:nvPr/>
          </p:nvSpPr>
          <p:spPr>
            <a:xfrm rot="0">
              <a:off x="0" y="503806"/>
              <a:ext cx="1186757" cy="560956"/>
            </a:xfrm>
            <a:prstGeom prst="rect">
              <a:avLst/>
            </a:prstGeom>
          </p:spPr>
          <p:txBody>
            <a:bodyPr anchor="t" rtlCol="false" tIns="0" lIns="0" bIns="0" rIns="0">
              <a:spAutoFit/>
            </a:bodyPr>
            <a:lstStyle/>
            <a:p>
              <a:pPr algn="ctr">
                <a:lnSpc>
                  <a:spcPts val="3447"/>
                </a:lnSpc>
                <a:spcBef>
                  <a:spcPct val="0"/>
                </a:spcBef>
              </a:pPr>
              <a:r>
                <a:rPr lang="en-US" sz="2651" spc="132">
                  <a:solidFill>
                    <a:srgbClr val="000000"/>
                  </a:solidFill>
                  <a:latin typeface="League Spartan"/>
                </a:rPr>
                <a:t>AC =</a:t>
              </a:r>
            </a:p>
          </p:txBody>
        </p:sp>
      </p:grpSp>
      <p:pic>
        <p:nvPicPr>
          <p:cNvPr name="Picture 15" id="1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2138189" y="5993130"/>
            <a:ext cx="5405320" cy="4114800"/>
          </a:xfrm>
          <a:prstGeom prst="rect">
            <a:avLst/>
          </a:prstGeom>
        </p:spPr>
      </p:pic>
      <p:grpSp>
        <p:nvGrpSpPr>
          <p:cNvPr name="Group 16" id="16"/>
          <p:cNvGrpSpPr/>
          <p:nvPr/>
        </p:nvGrpSpPr>
        <p:grpSpPr>
          <a:xfrm rot="0">
            <a:off x="1028700" y="224363"/>
            <a:ext cx="16349422" cy="1608674"/>
            <a:chOff x="0" y="0"/>
            <a:chExt cx="21799229" cy="2144899"/>
          </a:xfrm>
        </p:grpSpPr>
        <p:sp>
          <p:nvSpPr>
            <p:cNvPr name="TextBox 17" id="17"/>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Costs</a:t>
              </a:r>
            </a:p>
          </p:txBody>
        </p:sp>
        <p:sp>
          <p:nvSpPr>
            <p:cNvPr name="TextBox 18" id="18"/>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19" id="19"/>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858828" y="1634250"/>
            <a:ext cx="16570344" cy="5996686"/>
          </a:xfrm>
          <a:prstGeom prst="rect">
            <a:avLst/>
          </a:prstGeom>
        </p:spPr>
        <p:txBody>
          <a:bodyPr anchor="t" rtlCol="false" tIns="0" lIns="0" bIns="0" rIns="0">
            <a:spAutoFit/>
          </a:bodyPr>
          <a:lstStyle/>
          <a:p>
            <a:pPr algn="ctr">
              <a:lnSpc>
                <a:spcPts val="6678"/>
              </a:lnSpc>
            </a:pPr>
            <a:r>
              <a:rPr lang="en-US" sz="3150">
                <a:solidFill>
                  <a:srgbClr val="F7931E"/>
                </a:solidFill>
                <a:latin typeface="Telegraf Bold"/>
              </a:rPr>
              <a:t>As a firm gets larger and more efficient, it is able to lower its costs making it more profitable. </a:t>
            </a:r>
          </a:p>
          <a:p>
            <a:pPr algn="ctr">
              <a:lnSpc>
                <a:spcPts val="4617"/>
              </a:lnSpc>
            </a:pPr>
            <a:r>
              <a:rPr lang="en-US" sz="2850">
                <a:solidFill>
                  <a:srgbClr val="000000"/>
                </a:solidFill>
                <a:latin typeface="Telegraf Bold"/>
              </a:rPr>
              <a:t>Example: </a:t>
            </a:r>
          </a:p>
          <a:p>
            <a:pPr algn="ctr">
              <a:lnSpc>
                <a:spcPts val="3725"/>
              </a:lnSpc>
            </a:pPr>
            <a:r>
              <a:rPr lang="en-US" sz="2299">
                <a:solidFill>
                  <a:srgbClr val="000000"/>
                </a:solidFill>
                <a:latin typeface="Telegraf Bold"/>
              </a:rPr>
              <a:t>A simple burger stall is operating and business is going well. The company then decides to open another location and upgrade all of its equipment. Due to their better equipment and second revenue source, they are then able to open larger more efficient burger stalls. They start making the burgers in a separate location and transport them to each individual store.  </a:t>
            </a:r>
          </a:p>
          <a:p>
            <a:pPr algn="ctr">
              <a:lnSpc>
                <a:spcPts val="4875"/>
              </a:lnSpc>
            </a:pPr>
          </a:p>
          <a:p>
            <a:pPr algn="ctr">
              <a:lnSpc>
                <a:spcPts val="4875"/>
              </a:lnSpc>
            </a:pPr>
            <a:r>
              <a:rPr lang="en-US" sz="2299">
                <a:solidFill>
                  <a:srgbClr val="000000"/>
                </a:solidFill>
                <a:latin typeface="Telegraf Bold"/>
              </a:rPr>
              <a:t>This example demonstrates how large fast-food chains, reduce their costs as they become larger and more efficient.</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934074" y="7133550"/>
            <a:ext cx="3185303" cy="3153450"/>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2297761" y="7630936"/>
            <a:ext cx="2471147" cy="2457206"/>
          </a:xfrm>
          <a:prstGeom prst="rect">
            <a:avLst/>
          </a:prstGeom>
        </p:spPr>
      </p:pic>
      <p:grpSp>
        <p:nvGrpSpPr>
          <p:cNvPr name="Group 5" id="5"/>
          <p:cNvGrpSpPr/>
          <p:nvPr/>
        </p:nvGrpSpPr>
        <p:grpSpPr>
          <a:xfrm rot="0">
            <a:off x="1028700" y="224363"/>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Economies of Scale</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3353484" y="1432940"/>
            <a:ext cx="10030163" cy="8854060"/>
          </a:xfrm>
          <a:prstGeom prst="rect">
            <a:avLst/>
          </a:prstGeom>
        </p:spPr>
      </p:pic>
      <p:grpSp>
        <p:nvGrpSpPr>
          <p:cNvPr name="Group 3" id="3"/>
          <p:cNvGrpSpPr/>
          <p:nvPr/>
        </p:nvGrpSpPr>
        <p:grpSpPr>
          <a:xfrm rot="0">
            <a:off x="1028700" y="224363"/>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LRAC Diagram</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167653" y="5566915"/>
            <a:ext cx="5952694" cy="4114800"/>
          </a:xfrm>
          <a:prstGeom prst="rect">
            <a:avLst/>
          </a:prstGeom>
        </p:spPr>
      </p:pic>
      <p:grpSp>
        <p:nvGrpSpPr>
          <p:cNvPr name="Group 3" id="3"/>
          <p:cNvGrpSpPr/>
          <p:nvPr/>
        </p:nvGrpSpPr>
        <p:grpSpPr>
          <a:xfrm rot="0">
            <a:off x="969289" y="3534826"/>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Profit and Loss</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9289" y="614907"/>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Types of Markets</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grpSp>
        <p:nvGrpSpPr>
          <p:cNvPr name="Group 6" id="6"/>
          <p:cNvGrpSpPr/>
          <p:nvPr/>
        </p:nvGrpSpPr>
        <p:grpSpPr>
          <a:xfrm rot="0">
            <a:off x="252025" y="3920570"/>
            <a:ext cx="4119343" cy="2445860"/>
            <a:chOff x="0" y="0"/>
            <a:chExt cx="5492458" cy="3261147"/>
          </a:xfrm>
        </p:grpSpPr>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0" y="0"/>
              <a:ext cx="5492458" cy="3261147"/>
            </a:xfrm>
            <a:prstGeom prst="rect">
              <a:avLst/>
            </a:prstGeom>
          </p:spPr>
        </p:pic>
        <p:sp>
          <p:nvSpPr>
            <p:cNvPr name="TextBox 8" id="8"/>
            <p:cNvSpPr txBox="true"/>
            <p:nvPr/>
          </p:nvSpPr>
          <p:spPr>
            <a:xfrm rot="0">
              <a:off x="1103520" y="1131040"/>
              <a:ext cx="3285417" cy="1075267"/>
            </a:xfrm>
            <a:prstGeom prst="rect">
              <a:avLst/>
            </a:prstGeom>
          </p:spPr>
          <p:txBody>
            <a:bodyPr anchor="t" rtlCol="false" tIns="0" lIns="0" bIns="0" rIns="0">
              <a:spAutoFit/>
            </a:bodyPr>
            <a:lstStyle/>
            <a:p>
              <a:pPr algn="ctr">
                <a:lnSpc>
                  <a:spcPts val="3040"/>
                </a:lnSpc>
              </a:pPr>
              <a:r>
                <a:rPr lang="en-US" sz="3200" spc="-160">
                  <a:solidFill>
                    <a:srgbClr val="FFFFFF"/>
                  </a:solidFill>
                  <a:latin typeface="League Spartan"/>
                </a:rPr>
                <a:t>Perfect Competition</a:t>
              </a:r>
            </a:p>
          </p:txBody>
        </p:sp>
      </p:grpSp>
      <p:grpSp>
        <p:nvGrpSpPr>
          <p:cNvPr name="Group 9" id="9"/>
          <p:cNvGrpSpPr/>
          <p:nvPr/>
        </p:nvGrpSpPr>
        <p:grpSpPr>
          <a:xfrm rot="0">
            <a:off x="4857729" y="3920570"/>
            <a:ext cx="4119343" cy="2445860"/>
            <a:chOff x="0" y="0"/>
            <a:chExt cx="5492458" cy="3261147"/>
          </a:xfrm>
        </p:grpSpPr>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0" y="0"/>
              <a:ext cx="5492458" cy="3261147"/>
            </a:xfrm>
            <a:prstGeom prst="rect">
              <a:avLst/>
            </a:prstGeom>
          </p:spPr>
        </p:pic>
        <p:sp>
          <p:nvSpPr>
            <p:cNvPr name="TextBox 11" id="11"/>
            <p:cNvSpPr txBox="true"/>
            <p:nvPr/>
          </p:nvSpPr>
          <p:spPr>
            <a:xfrm rot="0">
              <a:off x="1103520" y="1385040"/>
              <a:ext cx="3285417" cy="567267"/>
            </a:xfrm>
            <a:prstGeom prst="rect">
              <a:avLst/>
            </a:prstGeom>
          </p:spPr>
          <p:txBody>
            <a:bodyPr anchor="t" rtlCol="false" tIns="0" lIns="0" bIns="0" rIns="0">
              <a:spAutoFit/>
            </a:bodyPr>
            <a:lstStyle/>
            <a:p>
              <a:pPr algn="ctr">
                <a:lnSpc>
                  <a:spcPts val="3040"/>
                </a:lnSpc>
              </a:pPr>
              <a:r>
                <a:rPr lang="en-US" sz="3200" spc="-160">
                  <a:solidFill>
                    <a:srgbClr val="FFFFFF"/>
                  </a:solidFill>
                  <a:latin typeface="League Spartan"/>
                </a:rPr>
                <a:t>Monopoly</a:t>
              </a:r>
            </a:p>
          </p:txBody>
        </p:sp>
      </p:grpSp>
      <p:grpSp>
        <p:nvGrpSpPr>
          <p:cNvPr name="Group 12" id="12"/>
          <p:cNvGrpSpPr/>
          <p:nvPr/>
        </p:nvGrpSpPr>
        <p:grpSpPr>
          <a:xfrm rot="0">
            <a:off x="9360943" y="3920570"/>
            <a:ext cx="4119343" cy="2445860"/>
            <a:chOff x="0" y="0"/>
            <a:chExt cx="5492458" cy="3261147"/>
          </a:xfrm>
        </p:grpSpPr>
        <p:pic>
          <p:nvPicPr>
            <p:cNvPr name="Picture 13" id="13"/>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0" y="0"/>
              <a:ext cx="5492458" cy="3261147"/>
            </a:xfrm>
            <a:prstGeom prst="rect">
              <a:avLst/>
            </a:prstGeom>
          </p:spPr>
        </p:pic>
        <p:sp>
          <p:nvSpPr>
            <p:cNvPr name="TextBox 14" id="14"/>
            <p:cNvSpPr txBox="true"/>
            <p:nvPr/>
          </p:nvSpPr>
          <p:spPr>
            <a:xfrm rot="0">
              <a:off x="1103520" y="1131040"/>
              <a:ext cx="3285417" cy="1075267"/>
            </a:xfrm>
            <a:prstGeom prst="rect">
              <a:avLst/>
            </a:prstGeom>
          </p:spPr>
          <p:txBody>
            <a:bodyPr anchor="t" rtlCol="false" tIns="0" lIns="0" bIns="0" rIns="0">
              <a:spAutoFit/>
            </a:bodyPr>
            <a:lstStyle/>
            <a:p>
              <a:pPr algn="ctr">
                <a:lnSpc>
                  <a:spcPts val="3040"/>
                </a:lnSpc>
              </a:pPr>
              <a:r>
                <a:rPr lang="en-US" sz="3200" spc="-160">
                  <a:solidFill>
                    <a:srgbClr val="FFFFFF"/>
                  </a:solidFill>
                  <a:latin typeface="League Spartan"/>
                </a:rPr>
                <a:t>Monopolistic Competition</a:t>
              </a:r>
            </a:p>
          </p:txBody>
        </p:sp>
      </p:grpSp>
      <p:grpSp>
        <p:nvGrpSpPr>
          <p:cNvPr name="Group 15" id="15"/>
          <p:cNvGrpSpPr/>
          <p:nvPr/>
        </p:nvGrpSpPr>
        <p:grpSpPr>
          <a:xfrm rot="0">
            <a:off x="13916631" y="3920570"/>
            <a:ext cx="4119343" cy="2445860"/>
            <a:chOff x="0" y="0"/>
            <a:chExt cx="5492458" cy="3261147"/>
          </a:xfrm>
        </p:grpSpPr>
        <p:pic>
          <p:nvPicPr>
            <p:cNvPr name="Picture 16" id="1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0" y="0"/>
              <a:ext cx="5492458" cy="3261147"/>
            </a:xfrm>
            <a:prstGeom prst="rect">
              <a:avLst/>
            </a:prstGeom>
          </p:spPr>
        </p:pic>
        <p:sp>
          <p:nvSpPr>
            <p:cNvPr name="TextBox 17" id="17"/>
            <p:cNvSpPr txBox="true"/>
            <p:nvPr/>
          </p:nvSpPr>
          <p:spPr>
            <a:xfrm rot="0">
              <a:off x="1103520" y="1385040"/>
              <a:ext cx="3285417" cy="567267"/>
            </a:xfrm>
            <a:prstGeom prst="rect">
              <a:avLst/>
            </a:prstGeom>
          </p:spPr>
          <p:txBody>
            <a:bodyPr anchor="t" rtlCol="false" tIns="0" lIns="0" bIns="0" rIns="0">
              <a:spAutoFit/>
            </a:bodyPr>
            <a:lstStyle/>
            <a:p>
              <a:pPr algn="ctr">
                <a:lnSpc>
                  <a:spcPts val="3040"/>
                </a:lnSpc>
              </a:pPr>
              <a:r>
                <a:rPr lang="en-US" sz="3200" spc="-160">
                  <a:solidFill>
                    <a:srgbClr val="FFFFFF"/>
                  </a:solidFill>
                  <a:latin typeface="League Spartan"/>
                </a:rPr>
                <a:t>Oligopoly</a:t>
              </a:r>
            </a:p>
          </p:txBody>
        </p:sp>
      </p:grpSp>
      <p:sp>
        <p:nvSpPr>
          <p:cNvPr name="TextBox 18" id="18"/>
          <p:cNvSpPr txBox="true"/>
          <p:nvPr/>
        </p:nvSpPr>
        <p:spPr>
          <a:xfrm rot="0">
            <a:off x="903063" y="1909256"/>
            <a:ext cx="16481874" cy="794004"/>
          </a:xfrm>
          <a:prstGeom prst="rect">
            <a:avLst/>
          </a:prstGeom>
        </p:spPr>
        <p:txBody>
          <a:bodyPr anchor="t" rtlCol="false" tIns="0" lIns="0" bIns="0" rIns="0">
            <a:spAutoFit/>
          </a:bodyPr>
          <a:lstStyle/>
          <a:p>
            <a:pPr algn="ctr">
              <a:lnSpc>
                <a:spcPts val="6678"/>
              </a:lnSpc>
            </a:pPr>
            <a:r>
              <a:rPr lang="en-US" sz="3150">
                <a:solidFill>
                  <a:srgbClr val="000000"/>
                </a:solidFill>
                <a:latin typeface="Telegraf"/>
              </a:rPr>
              <a:t>Each firm in the world can be classified into one of these market structures.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028700" y="2214495"/>
            <a:ext cx="16230600" cy="6688836"/>
          </a:xfrm>
          <a:prstGeom prst="rect">
            <a:avLst/>
          </a:prstGeom>
        </p:spPr>
        <p:txBody>
          <a:bodyPr anchor="t" rtlCol="false" tIns="0" lIns="0" bIns="0" rIns="0">
            <a:spAutoFit/>
          </a:bodyPr>
          <a:lstStyle/>
          <a:p>
            <a:pPr algn="just">
              <a:lnSpc>
                <a:spcPts val="4599"/>
              </a:lnSpc>
            </a:pPr>
            <a:r>
              <a:rPr lang="en-US" sz="3150">
                <a:solidFill>
                  <a:srgbClr val="F4900C"/>
                </a:solidFill>
                <a:latin typeface="Telegraf Bold"/>
              </a:rPr>
              <a:t>Normal Profit (also known as Zero Economic Profit/Break-Even)</a:t>
            </a:r>
          </a:p>
          <a:p>
            <a:pPr algn="just">
              <a:lnSpc>
                <a:spcPts val="4599"/>
              </a:lnSpc>
            </a:pPr>
            <a:r>
              <a:rPr lang="en-US" sz="3150">
                <a:solidFill>
                  <a:srgbClr val="F4900C"/>
                </a:solidFill>
                <a:latin typeface="Telegraf Bold"/>
              </a:rPr>
              <a:t> TR = TC</a:t>
            </a:r>
          </a:p>
          <a:p>
            <a:pPr algn="just">
              <a:lnSpc>
                <a:spcPts val="4599"/>
              </a:lnSpc>
            </a:pPr>
          </a:p>
          <a:p>
            <a:pPr algn="just">
              <a:lnSpc>
                <a:spcPts val="3065"/>
              </a:lnSpc>
            </a:pPr>
            <a:r>
              <a:rPr lang="en-US" sz="2099">
                <a:solidFill>
                  <a:srgbClr val="000000"/>
                </a:solidFill>
                <a:latin typeface="Telegraf Bold"/>
              </a:rPr>
              <a:t>**</a:t>
            </a:r>
            <a:r>
              <a:rPr lang="en-US" sz="2099">
                <a:solidFill>
                  <a:srgbClr val="000000"/>
                </a:solidFill>
                <a:latin typeface="Telegraf Bold"/>
              </a:rPr>
              <a:t>Normal Profit does not mean that a firm is not making money. When economists determine costs, they also include opportunity costs in addition to the monetary (explicit) costs. </a:t>
            </a:r>
          </a:p>
          <a:p>
            <a:pPr algn="just">
              <a:lnSpc>
                <a:spcPts val="4599"/>
              </a:lnSpc>
            </a:pPr>
          </a:p>
          <a:p>
            <a:pPr algn="just">
              <a:lnSpc>
                <a:spcPts val="4725"/>
              </a:lnSpc>
            </a:pPr>
            <a:r>
              <a:rPr lang="en-US" sz="3150">
                <a:solidFill>
                  <a:srgbClr val="04B857"/>
                </a:solidFill>
                <a:latin typeface="Telegraf Bold"/>
              </a:rPr>
              <a:t>Abnormal Profit</a:t>
            </a:r>
          </a:p>
          <a:p>
            <a:pPr algn="just">
              <a:lnSpc>
                <a:spcPts val="4725"/>
              </a:lnSpc>
            </a:pPr>
            <a:r>
              <a:rPr lang="en-US" sz="3150">
                <a:solidFill>
                  <a:srgbClr val="04B857"/>
                </a:solidFill>
                <a:latin typeface="Telegraf Bold"/>
              </a:rPr>
              <a:t>TR &gt; TC</a:t>
            </a:r>
          </a:p>
          <a:p>
            <a:pPr algn="just">
              <a:lnSpc>
                <a:spcPts val="4725"/>
              </a:lnSpc>
            </a:pPr>
          </a:p>
          <a:p>
            <a:pPr algn="just">
              <a:lnSpc>
                <a:spcPts val="4725"/>
              </a:lnSpc>
            </a:pPr>
          </a:p>
          <a:p>
            <a:pPr algn="just">
              <a:lnSpc>
                <a:spcPts val="4725"/>
              </a:lnSpc>
            </a:pPr>
            <a:r>
              <a:rPr lang="en-US" sz="3150">
                <a:solidFill>
                  <a:srgbClr val="E32D3A"/>
                </a:solidFill>
                <a:latin typeface="Telegraf Bold"/>
              </a:rPr>
              <a:t>Loss </a:t>
            </a:r>
          </a:p>
          <a:p>
            <a:pPr algn="just">
              <a:lnSpc>
                <a:spcPts val="4725"/>
              </a:lnSpc>
            </a:pPr>
            <a:r>
              <a:rPr lang="en-US" sz="3150">
                <a:solidFill>
                  <a:srgbClr val="E32D3A"/>
                </a:solidFill>
                <a:latin typeface="Telegraf Bold"/>
              </a:rPr>
              <a:t>TC &gt; TR</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1577895" y="5984564"/>
            <a:ext cx="4930782" cy="4123366"/>
          </a:xfrm>
          <a:prstGeom prst="rect">
            <a:avLst/>
          </a:prstGeom>
        </p:spPr>
      </p:pic>
      <p:grpSp>
        <p:nvGrpSpPr>
          <p:cNvPr name="Group 4" id="4"/>
          <p:cNvGrpSpPr/>
          <p:nvPr/>
        </p:nvGrpSpPr>
        <p:grpSpPr>
          <a:xfrm rot="0">
            <a:off x="909878" y="430890"/>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Profit and Loss</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6600" y="5993130"/>
            <a:ext cx="4114800" cy="4114800"/>
          </a:xfrm>
          <a:prstGeom prst="rect">
            <a:avLst/>
          </a:prstGeom>
        </p:spPr>
      </p:pic>
      <p:grpSp>
        <p:nvGrpSpPr>
          <p:cNvPr name="Group 3" id="3"/>
          <p:cNvGrpSpPr/>
          <p:nvPr/>
        </p:nvGrpSpPr>
        <p:grpSpPr>
          <a:xfrm rot="0">
            <a:off x="718306" y="2902556"/>
            <a:ext cx="16349422" cy="2873213"/>
            <a:chOff x="0" y="0"/>
            <a:chExt cx="21799229" cy="3830951"/>
          </a:xfrm>
        </p:grpSpPr>
        <p:sp>
          <p:nvSpPr>
            <p:cNvPr name="TextBox 4" id="4"/>
            <p:cNvSpPr txBox="true"/>
            <p:nvPr/>
          </p:nvSpPr>
          <p:spPr>
            <a:xfrm rot="0">
              <a:off x="0" y="-133350"/>
              <a:ext cx="21799229" cy="3279902"/>
            </a:xfrm>
            <a:prstGeom prst="rect">
              <a:avLst/>
            </a:prstGeom>
          </p:spPr>
          <p:txBody>
            <a:bodyPr anchor="t" rtlCol="false" tIns="0" lIns="0" bIns="0" rIns="0">
              <a:spAutoFit/>
            </a:bodyPr>
            <a:lstStyle/>
            <a:p>
              <a:pPr algn="ctr">
                <a:lnSpc>
                  <a:spcPts val="10008"/>
                </a:lnSpc>
              </a:pPr>
              <a:r>
                <a:rPr lang="en-US" sz="7200" spc="-359">
                  <a:solidFill>
                    <a:srgbClr val="000000"/>
                  </a:solidFill>
                  <a:latin typeface="League Spartan"/>
                </a:rPr>
                <a:t>The Relationship Between Cost and Output</a:t>
              </a:r>
            </a:p>
          </p:txBody>
        </p:sp>
        <p:sp>
          <p:nvSpPr>
            <p:cNvPr name="TextBox 5" id="5"/>
            <p:cNvSpPr txBox="true"/>
            <p:nvPr/>
          </p:nvSpPr>
          <p:spPr>
            <a:xfrm rot="0">
              <a:off x="0" y="3343271"/>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269194" y="5517299"/>
            <a:ext cx="3749612" cy="4114800"/>
          </a:xfrm>
          <a:prstGeom prst="rect">
            <a:avLst/>
          </a:prstGeom>
        </p:spPr>
      </p:pic>
      <p:grpSp>
        <p:nvGrpSpPr>
          <p:cNvPr name="Group 3" id="3"/>
          <p:cNvGrpSpPr/>
          <p:nvPr/>
        </p:nvGrpSpPr>
        <p:grpSpPr>
          <a:xfrm rot="0">
            <a:off x="1028700" y="2924787"/>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Law of Diminishing Marginal Return</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903063" y="1518712"/>
            <a:ext cx="16481874" cy="4881372"/>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Short-Run</a:t>
            </a:r>
          </a:p>
          <a:p>
            <a:pPr algn="ctr">
              <a:lnSpc>
                <a:spcPts val="6678"/>
              </a:lnSpc>
            </a:pPr>
            <a:r>
              <a:rPr lang="en-US" sz="3150">
                <a:solidFill>
                  <a:srgbClr val="000000"/>
                </a:solidFill>
                <a:latin typeface="Telegraf"/>
              </a:rPr>
              <a:t>A period in time when at least one factor of production is fixed.</a:t>
            </a:r>
          </a:p>
          <a:p>
            <a:pPr algn="ctr">
              <a:lnSpc>
                <a:spcPts val="6678"/>
              </a:lnSpc>
            </a:pPr>
            <a:r>
              <a:rPr lang="en-US" sz="3150">
                <a:solidFill>
                  <a:srgbClr val="000000"/>
                </a:solidFill>
                <a:latin typeface="Telegraf Bold"/>
              </a:rPr>
              <a:t>Long-Run</a:t>
            </a:r>
          </a:p>
          <a:p>
            <a:pPr algn="ctr">
              <a:lnSpc>
                <a:spcPts val="6678"/>
              </a:lnSpc>
            </a:pPr>
            <a:r>
              <a:rPr lang="en-US" sz="3150">
                <a:solidFill>
                  <a:srgbClr val="000000"/>
                </a:solidFill>
                <a:latin typeface="Telegraf"/>
              </a:rPr>
              <a:t>A period in time when all factors of production are variable.</a:t>
            </a:r>
          </a:p>
          <a:p>
            <a:pPr algn="ctr">
              <a:lnSpc>
                <a:spcPts val="6678"/>
              </a:lnSpc>
            </a:pPr>
          </a:p>
          <a:p>
            <a:pPr>
              <a:lnSpc>
                <a:spcPts val="4409"/>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36014" y="5993130"/>
            <a:ext cx="5815972" cy="4114800"/>
          </a:xfrm>
          <a:prstGeom prst="rect">
            <a:avLst/>
          </a:prstGeom>
        </p:spPr>
      </p:pic>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Definition</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903063" y="1518712"/>
            <a:ext cx="16481874" cy="5729097"/>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The Law of Diminishing Marginal Returns</a:t>
            </a:r>
          </a:p>
          <a:p>
            <a:pPr algn="ctr">
              <a:lnSpc>
                <a:spcPts val="6678"/>
              </a:lnSpc>
            </a:pPr>
            <a:r>
              <a:rPr lang="en-US" sz="3150">
                <a:solidFill>
                  <a:srgbClr val="000000"/>
                </a:solidFill>
                <a:latin typeface="Telegraf"/>
              </a:rPr>
              <a:t>In the short-run when at least one capital resource is fixed, the addition of inputs (typically labour) will initially result in an increase in marginal returns but will eventually diminish marginally.  </a:t>
            </a:r>
          </a:p>
          <a:p>
            <a:pPr algn="ctr">
              <a:lnSpc>
                <a:spcPts val="6678"/>
              </a:lnSpc>
            </a:pPr>
          </a:p>
          <a:p>
            <a:pPr algn="ctr">
              <a:lnSpc>
                <a:spcPts val="6678"/>
              </a:lnSpc>
            </a:pPr>
          </a:p>
          <a:p>
            <a:pPr>
              <a:lnSpc>
                <a:spcPts val="4409"/>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36014" y="5993130"/>
            <a:ext cx="5815972" cy="4114800"/>
          </a:xfrm>
          <a:prstGeom prst="rect">
            <a:avLst/>
          </a:prstGeom>
        </p:spPr>
      </p:pic>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Definition</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9385632" y="2309902"/>
            <a:ext cx="8249204" cy="7679401"/>
          </a:xfrm>
          <a:prstGeom prst="rect">
            <a:avLst/>
          </a:prstGeom>
        </p:spPr>
      </p:pic>
      <p:grpSp>
        <p:nvGrpSpPr>
          <p:cNvPr name="Group 3" id="3"/>
          <p:cNvGrpSpPr/>
          <p:nvPr/>
        </p:nvGrpSpPr>
        <p:grpSpPr>
          <a:xfrm rot="0">
            <a:off x="969289" y="824363"/>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Marginal Product</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7" id="7"/>
          <p:cNvSpPr txBox="true"/>
          <p:nvPr/>
        </p:nvSpPr>
        <p:spPr>
          <a:xfrm rot="0">
            <a:off x="969289" y="3652213"/>
            <a:ext cx="8344800" cy="4184904"/>
          </a:xfrm>
          <a:prstGeom prst="rect">
            <a:avLst/>
          </a:prstGeom>
        </p:spPr>
        <p:txBody>
          <a:bodyPr anchor="t" rtlCol="false" tIns="0" lIns="0" bIns="0" rIns="0">
            <a:spAutoFit/>
          </a:bodyPr>
          <a:lstStyle/>
          <a:p>
            <a:pPr algn="ctr">
              <a:lnSpc>
                <a:spcPts val="6678"/>
              </a:lnSpc>
            </a:pPr>
            <a:r>
              <a:rPr lang="en-US" sz="3150">
                <a:solidFill>
                  <a:srgbClr val="000000"/>
                </a:solidFill>
                <a:latin typeface="Telegraf"/>
              </a:rPr>
              <a:t>As seen from this marginal product curve, initially the addition of inputs results in a significant increase in the product created. However, as more inputs are added, MP plateaus and begins to fall. </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4ABBA"/>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2251106">
            <a:off x="7450039" y="6763000"/>
            <a:ext cx="3387923" cy="2932093"/>
          </a:xfrm>
          <a:prstGeom prst="rect">
            <a:avLst/>
          </a:prstGeom>
        </p:spPr>
      </p:pic>
      <p:grpSp>
        <p:nvGrpSpPr>
          <p:cNvPr name="Group 3" id="3"/>
          <p:cNvGrpSpPr/>
          <p:nvPr/>
        </p:nvGrpSpPr>
        <p:grpSpPr>
          <a:xfrm rot="0">
            <a:off x="1028700" y="883759"/>
            <a:ext cx="16349422" cy="3342224"/>
            <a:chOff x="0" y="0"/>
            <a:chExt cx="21799229" cy="4456299"/>
          </a:xfrm>
        </p:grpSpPr>
        <p:sp>
          <p:nvSpPr>
            <p:cNvPr name="TextBox 4" id="4"/>
            <p:cNvSpPr txBox="true"/>
            <p:nvPr/>
          </p:nvSpPr>
          <p:spPr>
            <a:xfrm rot="0">
              <a:off x="0" y="171450"/>
              <a:ext cx="21799229" cy="36004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ACTIVITY</a:t>
              </a:r>
            </a:p>
            <a:p>
              <a:pPr algn="ctr">
                <a:lnSpc>
                  <a:spcPts val="6839"/>
                </a:lnSpc>
              </a:pPr>
            </a:p>
            <a:p>
              <a:pPr algn="ctr">
                <a:lnSpc>
                  <a:spcPts val="6839"/>
                </a:lnSpc>
              </a:pPr>
              <a:r>
                <a:rPr lang="en-US" sz="7200" spc="-359">
                  <a:solidFill>
                    <a:srgbClr val="000000"/>
                  </a:solidFill>
                  <a:latin typeface="League Spartan"/>
                </a:rPr>
                <a:t>Paper Football Factory</a:t>
              </a:r>
            </a:p>
          </p:txBody>
        </p:sp>
        <p:sp>
          <p:nvSpPr>
            <p:cNvPr name="TextBox 5" id="5"/>
            <p:cNvSpPr txBox="true"/>
            <p:nvPr/>
          </p:nvSpPr>
          <p:spPr>
            <a:xfrm rot="0">
              <a:off x="0" y="39686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grpSp>
        <p:nvGrpSpPr>
          <p:cNvPr name="Group 7" id="7"/>
          <p:cNvGrpSpPr/>
          <p:nvPr/>
        </p:nvGrpSpPr>
        <p:grpSpPr>
          <a:xfrm rot="0">
            <a:off x="1028700" y="4705552"/>
            <a:ext cx="16349422" cy="2658075"/>
            <a:chOff x="0" y="0"/>
            <a:chExt cx="21799229" cy="3544100"/>
          </a:xfrm>
        </p:grpSpPr>
        <p:sp>
          <p:nvSpPr>
            <p:cNvPr name="TextBox 8" id="8"/>
            <p:cNvSpPr txBox="true"/>
            <p:nvPr/>
          </p:nvSpPr>
          <p:spPr>
            <a:xfrm rot="0">
              <a:off x="0" y="-47625"/>
              <a:ext cx="21799229" cy="2907326"/>
            </a:xfrm>
            <a:prstGeom prst="rect">
              <a:avLst/>
            </a:prstGeom>
          </p:spPr>
          <p:txBody>
            <a:bodyPr anchor="t" rtlCol="false" tIns="0" lIns="0" bIns="0" rIns="0">
              <a:spAutoFit/>
            </a:bodyPr>
            <a:lstStyle/>
            <a:p>
              <a:pPr algn="ctr">
                <a:lnSpc>
                  <a:spcPts val="4352"/>
                </a:lnSpc>
              </a:pPr>
              <a:r>
                <a:rPr lang="en-US" sz="3200" spc="-160">
                  <a:solidFill>
                    <a:srgbClr val="000000"/>
                  </a:solidFill>
                  <a:latin typeface="League Spartan"/>
                </a:rPr>
                <a:t>Welcome to the paper football factory! You will have a limited supply of paper per round and limited space to produce these products! We will hire workers marginally and if you are not participating, you are tasked with charting our progress. Assume we are paying each worker 7 USD.  </a:t>
              </a:r>
            </a:p>
          </p:txBody>
        </p:sp>
        <p:sp>
          <p:nvSpPr>
            <p:cNvPr name="TextBox 9" id="9"/>
            <p:cNvSpPr txBox="true"/>
            <p:nvPr/>
          </p:nvSpPr>
          <p:spPr>
            <a:xfrm rot="0">
              <a:off x="0" y="3056420"/>
              <a:ext cx="21799229"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4ABBA"/>
        </a:solidFill>
      </p:bgPr>
    </p:bg>
    <p:spTree>
      <p:nvGrpSpPr>
        <p:cNvPr id="1" name=""/>
        <p:cNvGrpSpPr/>
        <p:nvPr/>
      </p:nvGrpSpPr>
      <p:grpSpPr>
        <a:xfrm>
          <a:off x="0" y="0"/>
          <a:ext cx="0" cy="0"/>
          <a:chOff x="0" y="0"/>
          <a:chExt cx="0" cy="0"/>
        </a:xfrm>
      </p:grpSpPr>
      <p:pic>
        <p:nvPicPr>
          <p:cNvPr name="Picture 2" id="2">
            <a:hlinkClick r:id="rId4" tooltip="https://youtu.be/a4hd1jigqLs"/>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263638" y="3538535"/>
            <a:ext cx="7760725" cy="5461610"/>
          </a:xfrm>
          <a:prstGeom prst="rect">
            <a:avLst/>
          </a:prstGeom>
        </p:spPr>
      </p:pic>
      <p:grpSp>
        <p:nvGrpSpPr>
          <p:cNvPr name="Group 3" id="3"/>
          <p:cNvGrpSpPr/>
          <p:nvPr/>
        </p:nvGrpSpPr>
        <p:grpSpPr>
          <a:xfrm rot="0">
            <a:off x="969289" y="559743"/>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Paper Football Tutorial</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ctr">
                <a:lnSpc>
                  <a:spcPts val="3022"/>
                </a:lnSpc>
              </a:pPr>
              <a:r>
                <a:rPr lang="en-US" sz="2325" spc="116">
                  <a:solidFill>
                    <a:srgbClr val="000000"/>
                  </a:solidFill>
                  <a:latin typeface="Sanchez"/>
                </a:rPr>
                <a:t>YOUTUBE- FOLD SOMETHING</a:t>
              </a: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F4ABBA"/>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833385" y="2295979"/>
            <a:ext cx="14621229" cy="6204650"/>
          </a:xfrm>
          <a:prstGeom prst="rect">
            <a:avLst/>
          </a:prstGeom>
        </p:spPr>
      </p:pic>
      <p:grpSp>
        <p:nvGrpSpPr>
          <p:cNvPr name="Group 3" id="3"/>
          <p:cNvGrpSpPr/>
          <p:nvPr/>
        </p:nvGrpSpPr>
        <p:grpSpPr>
          <a:xfrm rot="0">
            <a:off x="969289" y="559743"/>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Activity Chart</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F4ABBA"/>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2251106">
            <a:off x="7450039" y="6763000"/>
            <a:ext cx="3387923" cy="2932093"/>
          </a:xfrm>
          <a:prstGeom prst="rect">
            <a:avLst/>
          </a:prstGeom>
        </p:spPr>
      </p:pic>
      <p:grpSp>
        <p:nvGrpSpPr>
          <p:cNvPr name="Group 3" id="3"/>
          <p:cNvGrpSpPr/>
          <p:nvPr/>
        </p:nvGrpSpPr>
        <p:grpSpPr>
          <a:xfrm rot="0">
            <a:off x="1028700" y="883759"/>
            <a:ext cx="16349422" cy="3342224"/>
            <a:chOff x="0" y="0"/>
            <a:chExt cx="21799229" cy="4456299"/>
          </a:xfrm>
        </p:grpSpPr>
        <p:sp>
          <p:nvSpPr>
            <p:cNvPr name="TextBox 4" id="4"/>
            <p:cNvSpPr txBox="true"/>
            <p:nvPr/>
          </p:nvSpPr>
          <p:spPr>
            <a:xfrm rot="0">
              <a:off x="0" y="171450"/>
              <a:ext cx="21799229" cy="36004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ACTIVITY</a:t>
              </a:r>
            </a:p>
            <a:p>
              <a:pPr algn="ctr">
                <a:lnSpc>
                  <a:spcPts val="6839"/>
                </a:lnSpc>
              </a:pPr>
            </a:p>
            <a:p>
              <a:pPr algn="ctr">
                <a:lnSpc>
                  <a:spcPts val="6839"/>
                </a:lnSpc>
              </a:pPr>
              <a:r>
                <a:rPr lang="en-US" sz="7200" spc="-359">
                  <a:solidFill>
                    <a:srgbClr val="000000"/>
                  </a:solidFill>
                  <a:latin typeface="League Spartan"/>
                </a:rPr>
                <a:t>Debrief</a:t>
              </a:r>
            </a:p>
          </p:txBody>
        </p:sp>
        <p:sp>
          <p:nvSpPr>
            <p:cNvPr name="TextBox 5" id="5"/>
            <p:cNvSpPr txBox="true"/>
            <p:nvPr/>
          </p:nvSpPr>
          <p:spPr>
            <a:xfrm rot="0">
              <a:off x="0" y="39686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grpSp>
        <p:nvGrpSpPr>
          <p:cNvPr name="Group 7" id="7"/>
          <p:cNvGrpSpPr/>
          <p:nvPr/>
        </p:nvGrpSpPr>
        <p:grpSpPr>
          <a:xfrm rot="0">
            <a:off x="1028700" y="4694799"/>
            <a:ext cx="16349422" cy="2105625"/>
            <a:chOff x="0" y="0"/>
            <a:chExt cx="21799229" cy="2807500"/>
          </a:xfrm>
        </p:grpSpPr>
        <p:sp>
          <p:nvSpPr>
            <p:cNvPr name="TextBox 8" id="8"/>
            <p:cNvSpPr txBox="true"/>
            <p:nvPr/>
          </p:nvSpPr>
          <p:spPr>
            <a:xfrm rot="0">
              <a:off x="0" y="-47625"/>
              <a:ext cx="21799229" cy="2170726"/>
            </a:xfrm>
            <a:prstGeom prst="rect">
              <a:avLst/>
            </a:prstGeom>
          </p:spPr>
          <p:txBody>
            <a:bodyPr anchor="t" rtlCol="false" tIns="0" lIns="0" bIns="0" rIns="0">
              <a:spAutoFit/>
            </a:bodyPr>
            <a:lstStyle/>
            <a:p>
              <a:pPr marL="690881" indent="-345440" lvl="1">
                <a:lnSpc>
                  <a:spcPts val="4352"/>
                </a:lnSpc>
                <a:buFont typeface="Arial"/>
                <a:buChar char="•"/>
              </a:pPr>
              <a:r>
                <a:rPr lang="en-US" sz="3200" spc="-160">
                  <a:solidFill>
                    <a:srgbClr val="000000"/>
                  </a:solidFill>
                  <a:latin typeface="League Spartan"/>
                </a:rPr>
                <a:t>What trends can you see from the data collected?</a:t>
              </a:r>
            </a:p>
            <a:p>
              <a:pPr marL="690881" indent="-345440" lvl="1">
                <a:lnSpc>
                  <a:spcPts val="4352"/>
                </a:lnSpc>
                <a:buFont typeface="Arial"/>
                <a:buChar char="•"/>
              </a:pPr>
              <a:r>
                <a:rPr lang="en-US" sz="3200" spc="-160">
                  <a:solidFill>
                    <a:srgbClr val="000000"/>
                  </a:solidFill>
                  <a:latin typeface="League Spartan"/>
                </a:rPr>
                <a:t>Can you explain those trends? Why do they happen?</a:t>
              </a:r>
            </a:p>
            <a:p>
              <a:pPr marL="690881" indent="-345440" lvl="1">
                <a:lnSpc>
                  <a:spcPts val="4352"/>
                </a:lnSpc>
                <a:buFont typeface="Arial"/>
                <a:buChar char="•"/>
              </a:pPr>
              <a:r>
                <a:rPr lang="en-US" sz="3200" spc="-160">
                  <a:solidFill>
                    <a:srgbClr val="000000"/>
                  </a:solidFill>
                  <a:latin typeface="League Spartan"/>
                </a:rPr>
                <a:t>What would change those trends?</a:t>
              </a:r>
            </a:p>
          </p:txBody>
        </p:sp>
        <p:sp>
          <p:nvSpPr>
            <p:cNvPr name="TextBox 9" id="9"/>
            <p:cNvSpPr txBox="true"/>
            <p:nvPr/>
          </p:nvSpPr>
          <p:spPr>
            <a:xfrm rot="0">
              <a:off x="0" y="2319820"/>
              <a:ext cx="21799229"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9289" y="548681"/>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Perfect Competition</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grpSp>
        <p:nvGrpSpPr>
          <p:cNvPr name="Group 5" id="5"/>
          <p:cNvGrpSpPr/>
          <p:nvPr/>
        </p:nvGrpSpPr>
        <p:grpSpPr>
          <a:xfrm rot="0">
            <a:off x="7084328" y="1823417"/>
            <a:ext cx="4119343" cy="2445860"/>
            <a:chOff x="0" y="0"/>
            <a:chExt cx="5492458" cy="3261147"/>
          </a:xfrm>
        </p:grpSpPr>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0" y="0"/>
              <a:ext cx="5492458" cy="3261147"/>
            </a:xfrm>
            <a:prstGeom prst="rect">
              <a:avLst/>
            </a:prstGeom>
          </p:spPr>
        </p:pic>
        <p:sp>
          <p:nvSpPr>
            <p:cNvPr name="TextBox 7" id="7"/>
            <p:cNvSpPr txBox="true"/>
            <p:nvPr/>
          </p:nvSpPr>
          <p:spPr>
            <a:xfrm rot="0">
              <a:off x="1103520" y="1131040"/>
              <a:ext cx="3285417" cy="1075267"/>
            </a:xfrm>
            <a:prstGeom prst="rect">
              <a:avLst/>
            </a:prstGeom>
          </p:spPr>
          <p:txBody>
            <a:bodyPr anchor="t" rtlCol="false" tIns="0" lIns="0" bIns="0" rIns="0">
              <a:spAutoFit/>
            </a:bodyPr>
            <a:lstStyle/>
            <a:p>
              <a:pPr algn="ctr">
                <a:lnSpc>
                  <a:spcPts val="3040"/>
                </a:lnSpc>
              </a:pPr>
              <a:r>
                <a:rPr lang="en-US" sz="3200" spc="-160">
                  <a:solidFill>
                    <a:srgbClr val="FFFFFF"/>
                  </a:solidFill>
                  <a:latin typeface="League Spartan"/>
                </a:rPr>
                <a:t>Perfect Competition</a:t>
              </a:r>
            </a:p>
          </p:txBody>
        </p:sp>
      </p:grpSp>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62880" y="692465"/>
            <a:ext cx="2539156" cy="3210427"/>
          </a:xfrm>
          <a:prstGeom prst="rect">
            <a:avLst/>
          </a:prstGeom>
        </p:spPr>
      </p:pic>
      <p:pic>
        <p:nvPicPr>
          <p:cNvPr name="Picture 9" id="9"/>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4173200" y="2211877"/>
            <a:ext cx="4114800" cy="4114800"/>
          </a:xfrm>
          <a:prstGeom prst="rect">
            <a:avLst/>
          </a:prstGeom>
        </p:spPr>
      </p:pic>
      <p:sp>
        <p:nvSpPr>
          <p:cNvPr name="TextBox 10" id="10"/>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11" id="11"/>
          <p:cNvSpPr txBox="true"/>
          <p:nvPr/>
        </p:nvSpPr>
        <p:spPr>
          <a:xfrm rot="0">
            <a:off x="903063" y="4349496"/>
            <a:ext cx="16481874" cy="4724400"/>
          </a:xfrm>
          <a:prstGeom prst="rect">
            <a:avLst/>
          </a:prstGeom>
        </p:spPr>
        <p:txBody>
          <a:bodyPr anchor="t" rtlCol="false" tIns="0" lIns="0" bIns="0" rIns="0">
            <a:spAutoFit/>
          </a:bodyPr>
          <a:lstStyle/>
          <a:p>
            <a:pPr algn="ctr">
              <a:lnSpc>
                <a:spcPts val="5355"/>
              </a:lnSpc>
            </a:pPr>
            <a:r>
              <a:rPr lang="en-US" sz="3150">
                <a:solidFill>
                  <a:srgbClr val="000000"/>
                </a:solidFill>
                <a:latin typeface="Telegraf Bold"/>
              </a:rPr>
              <a:t>Characteristics</a:t>
            </a:r>
          </a:p>
          <a:p>
            <a:pPr marL="680085" indent="-340042" lvl="1">
              <a:lnSpc>
                <a:spcPts val="5355"/>
              </a:lnSpc>
              <a:buFont typeface="Arial"/>
              <a:buChar char="•"/>
            </a:pPr>
            <a:r>
              <a:rPr lang="en-US" sz="3150">
                <a:solidFill>
                  <a:srgbClr val="000000"/>
                </a:solidFill>
                <a:latin typeface="Telegraf"/>
              </a:rPr>
              <a:t>Many small firms</a:t>
            </a:r>
          </a:p>
          <a:p>
            <a:pPr marL="680085" indent="-340042" lvl="1">
              <a:lnSpc>
                <a:spcPts val="5355"/>
              </a:lnSpc>
              <a:buFont typeface="Arial"/>
              <a:buChar char="•"/>
            </a:pPr>
            <a:r>
              <a:rPr lang="en-US" sz="3150">
                <a:solidFill>
                  <a:srgbClr val="000000"/>
                </a:solidFill>
                <a:latin typeface="Telegraf"/>
              </a:rPr>
              <a:t>Identical/homogenous products (many substitutes) </a:t>
            </a:r>
          </a:p>
          <a:p>
            <a:pPr marL="680085" indent="-340042" lvl="1">
              <a:lnSpc>
                <a:spcPts val="5355"/>
              </a:lnSpc>
              <a:buFont typeface="Arial"/>
              <a:buChar char="•"/>
            </a:pPr>
            <a:r>
              <a:rPr lang="en-US" sz="3150">
                <a:solidFill>
                  <a:srgbClr val="000000"/>
                </a:solidFill>
                <a:latin typeface="Telegraf"/>
              </a:rPr>
              <a:t>Low barriers to entry (easy for firms to enter and exit the market)</a:t>
            </a:r>
          </a:p>
          <a:p>
            <a:pPr marL="680085" indent="-340042" lvl="1">
              <a:lnSpc>
                <a:spcPts val="5355"/>
              </a:lnSpc>
              <a:buFont typeface="Arial"/>
              <a:buChar char="•"/>
            </a:pPr>
            <a:r>
              <a:rPr lang="en-US" sz="3150">
                <a:solidFill>
                  <a:srgbClr val="000000"/>
                </a:solidFill>
                <a:latin typeface="Telegraf"/>
              </a:rPr>
              <a:t>No market power = no control over price </a:t>
            </a:r>
            <a:r>
              <a:rPr lang="en-US" sz="3150">
                <a:solidFill>
                  <a:srgbClr val="000000"/>
                </a:solidFill>
                <a:latin typeface="Telegraf Bold"/>
              </a:rPr>
              <a:t>(Price Takers)</a:t>
            </a:r>
          </a:p>
          <a:p>
            <a:pPr>
              <a:lnSpc>
                <a:spcPts val="5355"/>
              </a:lnSpc>
            </a:pPr>
          </a:p>
          <a:p>
            <a:pPr>
              <a:lnSpc>
                <a:spcPts val="5355"/>
              </a:lnSpc>
            </a:pPr>
            <a:r>
              <a:rPr lang="en-US" sz="3150">
                <a:solidFill>
                  <a:srgbClr val="000000"/>
                </a:solidFill>
                <a:latin typeface="Telegraf Bold"/>
              </a:rPr>
              <a:t>Example: </a:t>
            </a:r>
            <a:r>
              <a:rPr lang="en-US" sz="3150">
                <a:solidFill>
                  <a:srgbClr val="000000"/>
                </a:solidFill>
                <a:latin typeface="Telegraf"/>
              </a:rPr>
              <a:t>Most agricultural products (strawberries, corn, potatoes) </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246615" y="2934583"/>
            <a:ext cx="15087089" cy="7173347"/>
          </a:xfrm>
          <a:prstGeom prst="rect">
            <a:avLst/>
          </a:prstGeom>
        </p:spPr>
      </p:pic>
      <p:grpSp>
        <p:nvGrpSpPr>
          <p:cNvPr name="Group 3" id="3"/>
          <p:cNvGrpSpPr/>
          <p:nvPr/>
        </p:nvGrpSpPr>
        <p:grpSpPr>
          <a:xfrm rot="0">
            <a:off x="969289" y="224363"/>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MP vs MC Chart</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7" id="7"/>
          <p:cNvSpPr txBox="true"/>
          <p:nvPr/>
        </p:nvSpPr>
        <p:spPr>
          <a:xfrm rot="0">
            <a:off x="969289" y="1297049"/>
            <a:ext cx="16713416" cy="1257681"/>
          </a:xfrm>
          <a:prstGeom prst="rect">
            <a:avLst/>
          </a:prstGeom>
        </p:spPr>
        <p:txBody>
          <a:bodyPr anchor="t" rtlCol="false" tIns="0" lIns="0" bIns="0" rIns="0">
            <a:spAutoFit/>
          </a:bodyPr>
          <a:lstStyle/>
          <a:p>
            <a:pPr algn="ctr">
              <a:lnSpc>
                <a:spcPts val="4977"/>
              </a:lnSpc>
            </a:pPr>
            <a:r>
              <a:rPr lang="en-US" sz="3150">
                <a:solidFill>
                  <a:srgbClr val="000000"/>
                </a:solidFill>
                <a:latin typeface="Telegraf"/>
              </a:rPr>
              <a:t>Due to the Law of Diminishing Marginal Returns, as output increases, a firm's marginal cost increases and marginal product decreases.</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449843"/>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Standard Cost (MC and AC) Diagram</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6" id="6"/>
          <p:cNvSpPr txBox="true"/>
          <p:nvPr/>
        </p:nvSpPr>
        <p:spPr>
          <a:xfrm rot="0">
            <a:off x="1028700" y="1667802"/>
            <a:ext cx="16713416" cy="629031"/>
          </a:xfrm>
          <a:prstGeom prst="rect">
            <a:avLst/>
          </a:prstGeom>
        </p:spPr>
        <p:txBody>
          <a:bodyPr anchor="t" rtlCol="false" tIns="0" lIns="0" bIns="0" rIns="0">
            <a:spAutoFit/>
          </a:bodyPr>
          <a:lstStyle/>
          <a:p>
            <a:pPr algn="ctr">
              <a:lnSpc>
                <a:spcPts val="4977"/>
              </a:lnSpc>
            </a:pPr>
            <a:r>
              <a:rPr lang="en-US" sz="3150">
                <a:solidFill>
                  <a:srgbClr val="000000"/>
                </a:solidFill>
                <a:latin typeface="Telegraf"/>
              </a:rPr>
              <a:t>You will use MC and AC in every market structure diagram.</a:t>
            </a:r>
          </a:p>
        </p:txBody>
      </p:sp>
      <p:grpSp>
        <p:nvGrpSpPr>
          <p:cNvPr name="Group 7" id="7"/>
          <p:cNvGrpSpPr/>
          <p:nvPr/>
        </p:nvGrpSpPr>
        <p:grpSpPr>
          <a:xfrm rot="0">
            <a:off x="3920914" y="2569058"/>
            <a:ext cx="13228801" cy="7538872"/>
            <a:chOff x="0" y="0"/>
            <a:chExt cx="17638401" cy="10051830"/>
          </a:xfrm>
        </p:grpSpPr>
        <p:pic>
          <p:nvPicPr>
            <p:cNvPr name="Picture 8" id="8"/>
            <p:cNvPicPr>
              <a:picLocks noChangeAspect="true"/>
            </p:cNvPicPr>
            <p:nvPr/>
          </p:nvPicPr>
          <p:blipFill>
            <a:blip r:embed="rId2"/>
            <a:srcRect l="0" t="0" r="0" b="0"/>
            <a:stretch>
              <a:fillRect/>
            </a:stretch>
          </p:blipFill>
          <p:spPr>
            <a:xfrm flipH="false" flipV="false" rot="0">
              <a:off x="0" y="0"/>
              <a:ext cx="12348492" cy="10051830"/>
            </a:xfrm>
            <a:prstGeom prst="rect">
              <a:avLst/>
            </a:prstGeom>
          </p:spPr>
        </p:pic>
        <p:sp>
          <p:nvSpPr>
            <p:cNvPr name="AutoShape 9" id="9"/>
            <p:cNvSpPr/>
            <p:nvPr/>
          </p:nvSpPr>
          <p:spPr>
            <a:xfrm rot="-8880728">
              <a:off x="6993227" y="5685388"/>
              <a:ext cx="3821877" cy="0"/>
            </a:xfrm>
            <a:prstGeom prst="line">
              <a:avLst/>
            </a:prstGeom>
            <a:ln cap="flat" w="63500">
              <a:solidFill>
                <a:srgbClr val="000000"/>
              </a:solidFill>
              <a:prstDash val="solid"/>
              <a:headEnd type="none" len="sm" w="sm"/>
              <a:tailEnd type="triangle" len="med" w="lg"/>
            </a:ln>
          </p:spPr>
        </p:sp>
        <p:sp>
          <p:nvSpPr>
            <p:cNvPr name="TextBox 10" id="10"/>
            <p:cNvSpPr txBox="true"/>
            <p:nvPr/>
          </p:nvSpPr>
          <p:spPr>
            <a:xfrm rot="0">
              <a:off x="9709496" y="6634187"/>
              <a:ext cx="7928905" cy="449326"/>
            </a:xfrm>
            <a:prstGeom prst="rect">
              <a:avLst/>
            </a:prstGeom>
          </p:spPr>
          <p:txBody>
            <a:bodyPr anchor="t" rtlCol="false" tIns="0" lIns="0" bIns="0" rIns="0">
              <a:spAutoFit/>
            </a:bodyPr>
            <a:lstStyle/>
            <a:p>
              <a:pPr algn="ctr">
                <a:lnSpc>
                  <a:spcPts val="2844"/>
                </a:lnSpc>
              </a:pPr>
              <a:r>
                <a:rPr lang="en-US" sz="1800" u="sng">
                  <a:solidFill>
                    <a:srgbClr val="E82934"/>
                  </a:solidFill>
                  <a:latin typeface="Telegraf Bold"/>
                </a:rPr>
                <a:t>MC must intersect AC at it's minimum</a:t>
              </a:r>
            </a:p>
          </p:txBody>
        </p:sp>
      </p:gr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817845" y="4797862"/>
            <a:ext cx="4652310" cy="4652310"/>
          </a:xfrm>
          <a:prstGeom prst="rect">
            <a:avLst/>
          </a:prstGeom>
        </p:spPr>
      </p:pic>
      <p:grpSp>
        <p:nvGrpSpPr>
          <p:cNvPr name="Group 3" id="3"/>
          <p:cNvGrpSpPr/>
          <p:nvPr/>
        </p:nvGrpSpPr>
        <p:grpSpPr>
          <a:xfrm rot="0">
            <a:off x="1028700" y="2924787"/>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Profit Maximizng Rule (MR = MC)</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544676" y="687979"/>
            <a:ext cx="4182770" cy="4114800"/>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2100595">
            <a:off x="-122340" y="2183061"/>
            <a:ext cx="4277705" cy="3122724"/>
          </a:xfrm>
          <a:prstGeom prst="rect">
            <a:avLst/>
          </a:prstGeom>
        </p:spPr>
      </p:pic>
      <p:grpSp>
        <p:nvGrpSpPr>
          <p:cNvPr name="Group 4" id="4"/>
          <p:cNvGrpSpPr/>
          <p:nvPr/>
        </p:nvGrpSpPr>
        <p:grpSpPr>
          <a:xfrm rot="0">
            <a:off x="969289" y="548681"/>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Profit Maximization</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8" id="8"/>
          <p:cNvSpPr txBox="true"/>
          <p:nvPr/>
        </p:nvSpPr>
        <p:spPr>
          <a:xfrm rot="0">
            <a:off x="903063" y="1769448"/>
            <a:ext cx="16481874" cy="1343025"/>
          </a:xfrm>
          <a:prstGeom prst="rect">
            <a:avLst/>
          </a:prstGeom>
        </p:spPr>
        <p:txBody>
          <a:bodyPr anchor="t" rtlCol="false" tIns="0" lIns="0" bIns="0" rIns="0">
            <a:spAutoFit/>
          </a:bodyPr>
          <a:lstStyle/>
          <a:p>
            <a:pPr algn="ctr">
              <a:lnSpc>
                <a:spcPts val="5355"/>
              </a:lnSpc>
            </a:pPr>
            <a:r>
              <a:rPr lang="en-US" sz="3150">
                <a:solidFill>
                  <a:srgbClr val="000000"/>
                </a:solidFill>
                <a:latin typeface="Telegraf Bold"/>
              </a:rPr>
              <a:t>The single most important rule in Microeconomics . . .</a:t>
            </a:r>
          </a:p>
          <a:p>
            <a:pPr algn="ctr">
              <a:lnSpc>
                <a:spcPts val="5355"/>
              </a:lnSpc>
            </a:pPr>
          </a:p>
        </p:txBody>
      </p:sp>
      <p:sp>
        <p:nvSpPr>
          <p:cNvPr name="TextBox 9" id="9"/>
          <p:cNvSpPr txBox="true"/>
          <p:nvPr/>
        </p:nvSpPr>
        <p:spPr>
          <a:xfrm rot="0">
            <a:off x="903063" y="6059859"/>
            <a:ext cx="16481874" cy="2019300"/>
          </a:xfrm>
          <a:prstGeom prst="rect">
            <a:avLst/>
          </a:prstGeom>
        </p:spPr>
        <p:txBody>
          <a:bodyPr anchor="t" rtlCol="false" tIns="0" lIns="0" bIns="0" rIns="0">
            <a:spAutoFit/>
          </a:bodyPr>
          <a:lstStyle/>
          <a:p>
            <a:pPr algn="ctr">
              <a:lnSpc>
                <a:spcPts val="5355"/>
              </a:lnSpc>
            </a:pPr>
          </a:p>
          <a:p>
            <a:pPr algn="ctr">
              <a:lnSpc>
                <a:spcPts val="5355"/>
              </a:lnSpc>
            </a:pPr>
            <a:r>
              <a:rPr lang="en-US" sz="3150">
                <a:solidFill>
                  <a:srgbClr val="000000"/>
                </a:solidFill>
                <a:latin typeface="Telegraf"/>
              </a:rPr>
              <a:t>The profit-maximizing rule is used by every firm in every market structure to determine the </a:t>
            </a:r>
            <a:r>
              <a:rPr lang="en-US" sz="3150" u="sng">
                <a:solidFill>
                  <a:srgbClr val="F8CB2E"/>
                </a:solidFill>
                <a:latin typeface="Telegraf Bold"/>
              </a:rPr>
              <a:t>QUANTITY</a:t>
            </a:r>
            <a:r>
              <a:rPr lang="en-US" sz="3150">
                <a:solidFill>
                  <a:srgbClr val="F8CB2E"/>
                </a:solidFill>
                <a:latin typeface="Telegraf Bold"/>
              </a:rPr>
              <a:t> </a:t>
            </a:r>
            <a:r>
              <a:rPr lang="en-US" sz="3150">
                <a:solidFill>
                  <a:srgbClr val="000000"/>
                </a:solidFill>
                <a:latin typeface="Telegraf"/>
              </a:rPr>
              <a:t>the firm should produce to maximize profits.</a:t>
            </a:r>
          </a:p>
        </p:txBody>
      </p:sp>
      <p:sp>
        <p:nvSpPr>
          <p:cNvPr name="TextBox 10" id="10"/>
          <p:cNvSpPr txBox="true"/>
          <p:nvPr/>
        </p:nvSpPr>
        <p:spPr>
          <a:xfrm rot="0">
            <a:off x="4484977" y="3750720"/>
            <a:ext cx="9318047" cy="2248174"/>
          </a:xfrm>
          <a:prstGeom prst="rect">
            <a:avLst/>
          </a:prstGeom>
        </p:spPr>
        <p:txBody>
          <a:bodyPr anchor="t" rtlCol="false" tIns="0" lIns="0" bIns="0" rIns="0">
            <a:spAutoFit/>
          </a:bodyPr>
          <a:lstStyle/>
          <a:p>
            <a:pPr algn="ctr">
              <a:lnSpc>
                <a:spcPts val="15757"/>
              </a:lnSpc>
            </a:pPr>
            <a:r>
              <a:rPr lang="en-US" sz="19697">
                <a:solidFill>
                  <a:srgbClr val="75C7FB"/>
                </a:solidFill>
                <a:latin typeface="Barlow Condensed Bold Bold Italics"/>
              </a:rPr>
              <a:t>MR = </a:t>
            </a:r>
            <a:r>
              <a:rPr lang="en-US" sz="19697">
                <a:solidFill>
                  <a:srgbClr val="FF3847"/>
                </a:solidFill>
                <a:latin typeface="Barlow Condensed Bold Bold Italics"/>
              </a:rPr>
              <a:t>MC </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32A56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647709" y="5037675"/>
            <a:ext cx="2992582" cy="4114800"/>
          </a:xfrm>
          <a:prstGeom prst="rect">
            <a:avLst/>
          </a:prstGeom>
        </p:spPr>
      </p:pic>
      <p:grpSp>
        <p:nvGrpSpPr>
          <p:cNvPr name="Group 3" id="3"/>
          <p:cNvGrpSpPr/>
          <p:nvPr/>
        </p:nvGrpSpPr>
        <p:grpSpPr>
          <a:xfrm rot="0">
            <a:off x="1028700" y="2924787"/>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FFFFFF"/>
                  </a:solidFill>
                  <a:latin typeface="League Spartan"/>
                </a:rPr>
                <a:t>Perfect Competition</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9289" y="548681"/>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Perfect Competition</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grpSp>
        <p:nvGrpSpPr>
          <p:cNvPr name="Group 5" id="5"/>
          <p:cNvGrpSpPr/>
          <p:nvPr/>
        </p:nvGrpSpPr>
        <p:grpSpPr>
          <a:xfrm rot="0">
            <a:off x="7084328" y="1823417"/>
            <a:ext cx="4119343" cy="2445860"/>
            <a:chOff x="0" y="0"/>
            <a:chExt cx="5492458" cy="3261147"/>
          </a:xfrm>
        </p:grpSpPr>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0" y="0"/>
              <a:ext cx="5492458" cy="3261147"/>
            </a:xfrm>
            <a:prstGeom prst="rect">
              <a:avLst/>
            </a:prstGeom>
          </p:spPr>
        </p:pic>
        <p:sp>
          <p:nvSpPr>
            <p:cNvPr name="TextBox 7" id="7"/>
            <p:cNvSpPr txBox="true"/>
            <p:nvPr/>
          </p:nvSpPr>
          <p:spPr>
            <a:xfrm rot="0">
              <a:off x="1103520" y="1131040"/>
              <a:ext cx="3285417" cy="1075267"/>
            </a:xfrm>
            <a:prstGeom prst="rect">
              <a:avLst/>
            </a:prstGeom>
          </p:spPr>
          <p:txBody>
            <a:bodyPr anchor="t" rtlCol="false" tIns="0" lIns="0" bIns="0" rIns="0">
              <a:spAutoFit/>
            </a:bodyPr>
            <a:lstStyle/>
            <a:p>
              <a:pPr algn="ctr">
                <a:lnSpc>
                  <a:spcPts val="3040"/>
                </a:lnSpc>
              </a:pPr>
              <a:r>
                <a:rPr lang="en-US" sz="3200" spc="-160">
                  <a:solidFill>
                    <a:srgbClr val="FFFFFF"/>
                  </a:solidFill>
                  <a:latin typeface="League Spartan"/>
                </a:rPr>
                <a:t>Perfect Competition</a:t>
              </a:r>
            </a:p>
          </p:txBody>
        </p:sp>
      </p:grpSp>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62880" y="692465"/>
            <a:ext cx="2539156" cy="3210427"/>
          </a:xfrm>
          <a:prstGeom prst="rect">
            <a:avLst/>
          </a:prstGeom>
        </p:spPr>
      </p:pic>
      <p:pic>
        <p:nvPicPr>
          <p:cNvPr name="Picture 9" id="9"/>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4173200" y="2211877"/>
            <a:ext cx="4114800" cy="4114800"/>
          </a:xfrm>
          <a:prstGeom prst="rect">
            <a:avLst/>
          </a:prstGeom>
        </p:spPr>
      </p:pic>
      <p:sp>
        <p:nvSpPr>
          <p:cNvPr name="TextBox 10" id="10"/>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11" id="11"/>
          <p:cNvSpPr txBox="true"/>
          <p:nvPr/>
        </p:nvSpPr>
        <p:spPr>
          <a:xfrm rot="0">
            <a:off x="903063" y="4349496"/>
            <a:ext cx="16481874" cy="4724400"/>
          </a:xfrm>
          <a:prstGeom prst="rect">
            <a:avLst/>
          </a:prstGeom>
        </p:spPr>
        <p:txBody>
          <a:bodyPr anchor="t" rtlCol="false" tIns="0" lIns="0" bIns="0" rIns="0">
            <a:spAutoFit/>
          </a:bodyPr>
          <a:lstStyle/>
          <a:p>
            <a:pPr algn="ctr">
              <a:lnSpc>
                <a:spcPts val="5355"/>
              </a:lnSpc>
            </a:pPr>
            <a:r>
              <a:rPr lang="en-US" sz="3150">
                <a:solidFill>
                  <a:srgbClr val="000000"/>
                </a:solidFill>
                <a:latin typeface="Telegraf Bold"/>
              </a:rPr>
              <a:t>Characteristics</a:t>
            </a:r>
          </a:p>
          <a:p>
            <a:pPr marL="680085" indent="-340042" lvl="1">
              <a:lnSpc>
                <a:spcPts val="5355"/>
              </a:lnSpc>
              <a:buFont typeface="Arial"/>
              <a:buChar char="•"/>
            </a:pPr>
            <a:r>
              <a:rPr lang="en-US" sz="3150">
                <a:solidFill>
                  <a:srgbClr val="000000"/>
                </a:solidFill>
                <a:latin typeface="Telegraf"/>
              </a:rPr>
              <a:t>Many small firms</a:t>
            </a:r>
          </a:p>
          <a:p>
            <a:pPr marL="680085" indent="-340042" lvl="1">
              <a:lnSpc>
                <a:spcPts val="5355"/>
              </a:lnSpc>
              <a:buFont typeface="Arial"/>
              <a:buChar char="•"/>
            </a:pPr>
            <a:r>
              <a:rPr lang="en-US" sz="3150">
                <a:solidFill>
                  <a:srgbClr val="000000"/>
                </a:solidFill>
                <a:latin typeface="Telegraf"/>
              </a:rPr>
              <a:t>Identical/homogenous products (many perfect substitutes) </a:t>
            </a:r>
          </a:p>
          <a:p>
            <a:pPr marL="680085" indent="-340042" lvl="1">
              <a:lnSpc>
                <a:spcPts val="5355"/>
              </a:lnSpc>
              <a:buFont typeface="Arial"/>
              <a:buChar char="•"/>
            </a:pPr>
            <a:r>
              <a:rPr lang="en-US" sz="3150">
                <a:solidFill>
                  <a:srgbClr val="000000"/>
                </a:solidFill>
                <a:latin typeface="Telegraf"/>
              </a:rPr>
              <a:t>Low barriers to entry (easy for firms to enter and exit the market)</a:t>
            </a:r>
          </a:p>
          <a:p>
            <a:pPr marL="680085" indent="-340042" lvl="1">
              <a:lnSpc>
                <a:spcPts val="5355"/>
              </a:lnSpc>
              <a:buFont typeface="Arial"/>
              <a:buChar char="•"/>
            </a:pPr>
            <a:r>
              <a:rPr lang="en-US" sz="3150">
                <a:solidFill>
                  <a:srgbClr val="000000"/>
                </a:solidFill>
                <a:latin typeface="Telegraf"/>
              </a:rPr>
              <a:t>No market power = no control over price </a:t>
            </a:r>
            <a:r>
              <a:rPr lang="en-US" sz="3150">
                <a:solidFill>
                  <a:srgbClr val="000000"/>
                </a:solidFill>
                <a:latin typeface="Telegraf Bold"/>
              </a:rPr>
              <a:t>(Price Takers)</a:t>
            </a:r>
          </a:p>
          <a:p>
            <a:pPr>
              <a:lnSpc>
                <a:spcPts val="5355"/>
              </a:lnSpc>
            </a:pPr>
          </a:p>
          <a:p>
            <a:pPr>
              <a:lnSpc>
                <a:spcPts val="5355"/>
              </a:lnSpc>
            </a:pPr>
            <a:r>
              <a:rPr lang="en-US" sz="3150">
                <a:solidFill>
                  <a:srgbClr val="000000"/>
                </a:solidFill>
                <a:latin typeface="Telegraf Bold"/>
              </a:rPr>
              <a:t>Example: </a:t>
            </a:r>
            <a:r>
              <a:rPr lang="en-US" sz="3150">
                <a:solidFill>
                  <a:srgbClr val="000000"/>
                </a:solidFill>
                <a:latin typeface="Telegraf"/>
              </a:rPr>
              <a:t>Most agricultural products (strawberries, corn, potatoes) </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161441" y="5500760"/>
            <a:ext cx="4083939" cy="4114800"/>
          </a:xfrm>
          <a:prstGeom prst="rect">
            <a:avLst/>
          </a:prstGeom>
        </p:spPr>
      </p:pic>
      <p:grpSp>
        <p:nvGrpSpPr>
          <p:cNvPr name="Group 3" id="3"/>
          <p:cNvGrpSpPr/>
          <p:nvPr/>
        </p:nvGrpSpPr>
        <p:grpSpPr>
          <a:xfrm rot="0">
            <a:off x="1028700" y="3784803"/>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Efficiency</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9172" y="6294621"/>
            <a:ext cx="4109657" cy="4114800"/>
          </a:xfrm>
          <a:prstGeom prst="rect">
            <a:avLst/>
          </a:prstGeom>
        </p:spPr>
      </p:pic>
      <p:grpSp>
        <p:nvGrpSpPr>
          <p:cNvPr name="Group 3" id="3"/>
          <p:cNvGrpSpPr/>
          <p:nvPr/>
        </p:nvGrpSpPr>
        <p:grpSpPr>
          <a:xfrm rot="0">
            <a:off x="969289" y="548681"/>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Efficiency</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7" id="7"/>
          <p:cNvSpPr txBox="true"/>
          <p:nvPr/>
        </p:nvSpPr>
        <p:spPr>
          <a:xfrm rot="0">
            <a:off x="903063" y="1769448"/>
            <a:ext cx="16481874" cy="4278313"/>
          </a:xfrm>
          <a:prstGeom prst="rect">
            <a:avLst/>
          </a:prstGeom>
        </p:spPr>
        <p:txBody>
          <a:bodyPr anchor="t" rtlCol="false" tIns="0" lIns="0" bIns="0" rIns="0">
            <a:spAutoFit/>
          </a:bodyPr>
          <a:lstStyle/>
          <a:p>
            <a:pPr algn="ctr">
              <a:lnSpc>
                <a:spcPts val="5355"/>
              </a:lnSpc>
            </a:pPr>
            <a:r>
              <a:rPr lang="en-US" sz="3150">
                <a:solidFill>
                  <a:srgbClr val="000000"/>
                </a:solidFill>
                <a:latin typeface="Telegraf Bold"/>
              </a:rPr>
              <a:t>Allocative Efficiency</a:t>
            </a:r>
          </a:p>
          <a:p>
            <a:pPr>
              <a:lnSpc>
                <a:spcPts val="4759"/>
              </a:lnSpc>
            </a:pPr>
            <a:r>
              <a:rPr lang="en-US" sz="2799">
                <a:solidFill>
                  <a:srgbClr val="000000"/>
                </a:solidFill>
                <a:latin typeface="Telegraf"/>
              </a:rPr>
              <a:t>Each market structure is evaluated on its allocation efficiency. </a:t>
            </a:r>
          </a:p>
          <a:p>
            <a:pPr>
              <a:lnSpc>
                <a:spcPts val="4759"/>
              </a:lnSpc>
            </a:pPr>
          </a:p>
          <a:p>
            <a:pPr>
              <a:lnSpc>
                <a:spcPts val="4759"/>
              </a:lnSpc>
            </a:pPr>
            <a:r>
              <a:rPr lang="en-US" sz="2799">
                <a:solidFill>
                  <a:srgbClr val="000000"/>
                </a:solidFill>
                <a:latin typeface="Telegraf"/>
              </a:rPr>
              <a:t>Achieved when just the right amount of goods and services are produced from society’s point of view so that scarce resources are allocated in the best possible way. </a:t>
            </a:r>
          </a:p>
          <a:p>
            <a:pPr>
              <a:lnSpc>
                <a:spcPts val="4759"/>
              </a:lnSpc>
            </a:pPr>
          </a:p>
          <a:p>
            <a:pPr>
              <a:lnSpc>
                <a:spcPts val="4759"/>
              </a:lnSpc>
            </a:pPr>
            <a:r>
              <a:rPr lang="en-US" sz="2799">
                <a:solidFill>
                  <a:srgbClr val="000000"/>
                </a:solidFill>
                <a:latin typeface="Telegraf"/>
              </a:rPr>
              <a:t>It is achieved when, for the last unit produced, </a:t>
            </a:r>
            <a:r>
              <a:rPr lang="en-US" sz="2799">
                <a:solidFill>
                  <a:srgbClr val="000000"/>
                </a:solidFill>
                <a:latin typeface="Telegraf Bold"/>
              </a:rPr>
              <a:t>price (P) is equal to marginal cost (MC).</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6600" y="6082665"/>
            <a:ext cx="4114800" cy="4114800"/>
          </a:xfrm>
          <a:prstGeom prst="rect">
            <a:avLst/>
          </a:prstGeom>
        </p:spPr>
      </p:pic>
      <p:grpSp>
        <p:nvGrpSpPr>
          <p:cNvPr name="Group 3" id="3"/>
          <p:cNvGrpSpPr/>
          <p:nvPr/>
        </p:nvGrpSpPr>
        <p:grpSpPr>
          <a:xfrm rot="0">
            <a:off x="1028700" y="3784803"/>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Market Power</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9289" y="548681"/>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Market Power</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903063" y="1769448"/>
            <a:ext cx="16481874" cy="4048125"/>
          </a:xfrm>
          <a:prstGeom prst="rect">
            <a:avLst/>
          </a:prstGeom>
        </p:spPr>
        <p:txBody>
          <a:bodyPr anchor="t" rtlCol="false" tIns="0" lIns="0" bIns="0" rIns="0">
            <a:spAutoFit/>
          </a:bodyPr>
          <a:lstStyle/>
          <a:p>
            <a:pPr algn="ctr">
              <a:lnSpc>
                <a:spcPts val="5355"/>
              </a:lnSpc>
            </a:pPr>
            <a:r>
              <a:rPr lang="en-US" sz="3150">
                <a:solidFill>
                  <a:srgbClr val="000000"/>
                </a:solidFill>
                <a:latin typeface="Telegraf Bold"/>
              </a:rPr>
              <a:t>Market Power is a measure of how much control a firm has over it's price.</a:t>
            </a:r>
          </a:p>
          <a:p>
            <a:pPr algn="ctr">
              <a:lnSpc>
                <a:spcPts val="5355"/>
              </a:lnSpc>
            </a:pPr>
          </a:p>
          <a:p>
            <a:pPr algn="ctr">
              <a:lnSpc>
                <a:spcPts val="5355"/>
              </a:lnSpc>
            </a:pPr>
            <a:r>
              <a:rPr lang="en-US" sz="3150">
                <a:solidFill>
                  <a:srgbClr val="000000"/>
                </a:solidFill>
                <a:latin typeface="Telegraf"/>
              </a:rPr>
              <a:t>Due to the characteristics, firms in perfectly competitive markets have </a:t>
            </a:r>
            <a:r>
              <a:rPr lang="en-US" sz="3150">
                <a:solidFill>
                  <a:srgbClr val="000000"/>
                </a:solidFill>
                <a:latin typeface="Telegraf Bold"/>
              </a:rPr>
              <a:t>NO MARKET POWER</a:t>
            </a:r>
            <a:r>
              <a:rPr lang="en-US" sz="3150">
                <a:solidFill>
                  <a:srgbClr val="000000"/>
                </a:solidFill>
                <a:latin typeface="Telegraf"/>
              </a:rPr>
              <a:t> meaning they have no control over price.</a:t>
            </a:r>
          </a:p>
          <a:p>
            <a:pPr algn="ctr">
              <a:lnSpc>
                <a:spcPts val="5355"/>
              </a:lnSpc>
            </a:pPr>
          </a:p>
          <a:p>
            <a:pPr algn="ctr">
              <a:lnSpc>
                <a:spcPts val="5355"/>
              </a:lnSpc>
            </a:pPr>
            <a:r>
              <a:rPr lang="en-US" sz="3150">
                <a:solidFill>
                  <a:srgbClr val="000000"/>
                </a:solidFill>
                <a:latin typeface="Telegraf"/>
              </a:rPr>
              <a:t>They are called "</a:t>
            </a:r>
            <a:r>
              <a:rPr lang="en-US" sz="3150">
                <a:solidFill>
                  <a:srgbClr val="000000"/>
                </a:solidFill>
                <a:latin typeface="Telegraf Bold"/>
              </a:rPr>
              <a:t>Price Takers</a:t>
            </a:r>
            <a:r>
              <a:rPr lang="en-US" sz="3150">
                <a:solidFill>
                  <a:srgbClr val="000000"/>
                </a:solidFill>
                <a:latin typeface="Telegraf"/>
              </a:rPr>
              <a:t>" as they must take whatever price is set by the market.</a:t>
            </a:r>
          </a:p>
        </p:txBody>
      </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486400" y="7491651"/>
            <a:ext cx="7315200" cy="2514600"/>
          </a:xfrm>
          <a:prstGeom prst="rect">
            <a:avLst/>
          </a:prstGeom>
        </p:spPr>
      </p:pic>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52025" y="3920570"/>
            <a:ext cx="4119343" cy="2445860"/>
            <a:chOff x="0" y="0"/>
            <a:chExt cx="5492458" cy="3261147"/>
          </a:xfrm>
        </p:grpSpPr>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0" y="0"/>
              <a:ext cx="5492458" cy="3261147"/>
            </a:xfrm>
            <a:prstGeom prst="rect">
              <a:avLst/>
            </a:prstGeom>
          </p:spPr>
        </p:pic>
        <p:sp>
          <p:nvSpPr>
            <p:cNvPr name="TextBox 4" id="4"/>
            <p:cNvSpPr txBox="true"/>
            <p:nvPr/>
          </p:nvSpPr>
          <p:spPr>
            <a:xfrm rot="0">
              <a:off x="1103520" y="1131040"/>
              <a:ext cx="3285417" cy="1075267"/>
            </a:xfrm>
            <a:prstGeom prst="rect">
              <a:avLst/>
            </a:prstGeom>
          </p:spPr>
          <p:txBody>
            <a:bodyPr anchor="t" rtlCol="false" tIns="0" lIns="0" bIns="0" rIns="0">
              <a:spAutoFit/>
            </a:bodyPr>
            <a:lstStyle/>
            <a:p>
              <a:pPr algn="ctr">
                <a:lnSpc>
                  <a:spcPts val="3040"/>
                </a:lnSpc>
              </a:pPr>
              <a:r>
                <a:rPr lang="en-US" sz="3200" spc="-160">
                  <a:solidFill>
                    <a:srgbClr val="FFFFFF"/>
                  </a:solidFill>
                  <a:latin typeface="League Spartan"/>
                </a:rPr>
                <a:t>Perfect Competition</a:t>
              </a:r>
            </a:p>
          </p:txBody>
        </p:sp>
      </p:grpSp>
      <p:grpSp>
        <p:nvGrpSpPr>
          <p:cNvPr name="Group 5" id="5"/>
          <p:cNvGrpSpPr/>
          <p:nvPr/>
        </p:nvGrpSpPr>
        <p:grpSpPr>
          <a:xfrm rot="0">
            <a:off x="4561069" y="3390760"/>
            <a:ext cx="13719092" cy="5246370"/>
            <a:chOff x="0" y="0"/>
            <a:chExt cx="5004762" cy="1913890"/>
          </a:xfrm>
        </p:grpSpPr>
        <p:sp>
          <p:nvSpPr>
            <p:cNvPr name="Freeform 6" id="6"/>
            <p:cNvSpPr/>
            <p:nvPr/>
          </p:nvSpPr>
          <p:spPr>
            <a:xfrm>
              <a:off x="0" y="0"/>
              <a:ext cx="5004762" cy="1913890"/>
            </a:xfrm>
            <a:custGeom>
              <a:avLst/>
              <a:gdLst/>
              <a:ahLst/>
              <a:cxnLst/>
              <a:rect r="r" b="b" t="t" l="l"/>
              <a:pathLst>
                <a:path h="1913890" w="5004762">
                  <a:moveTo>
                    <a:pt x="4880302" y="59690"/>
                  </a:moveTo>
                  <a:cubicBezTo>
                    <a:pt x="4915862" y="59690"/>
                    <a:pt x="4945072" y="88900"/>
                    <a:pt x="4945072" y="124460"/>
                  </a:cubicBezTo>
                  <a:lnTo>
                    <a:pt x="4945072" y="1789430"/>
                  </a:lnTo>
                  <a:cubicBezTo>
                    <a:pt x="4945072" y="1824990"/>
                    <a:pt x="4915862" y="1854200"/>
                    <a:pt x="4880302" y="1854200"/>
                  </a:cubicBezTo>
                  <a:lnTo>
                    <a:pt x="124460" y="1854200"/>
                  </a:lnTo>
                  <a:cubicBezTo>
                    <a:pt x="88900" y="1854200"/>
                    <a:pt x="59690" y="1824990"/>
                    <a:pt x="59690" y="1789430"/>
                  </a:cubicBezTo>
                  <a:lnTo>
                    <a:pt x="59690" y="124460"/>
                  </a:lnTo>
                  <a:cubicBezTo>
                    <a:pt x="59690" y="88900"/>
                    <a:pt x="88900" y="59690"/>
                    <a:pt x="124460" y="59690"/>
                  </a:cubicBezTo>
                  <a:lnTo>
                    <a:pt x="4880302" y="59690"/>
                  </a:lnTo>
                  <a:moveTo>
                    <a:pt x="4880302" y="0"/>
                  </a:moveTo>
                  <a:lnTo>
                    <a:pt x="124460" y="0"/>
                  </a:lnTo>
                  <a:cubicBezTo>
                    <a:pt x="55880" y="0"/>
                    <a:pt x="0" y="55880"/>
                    <a:pt x="0" y="124460"/>
                  </a:cubicBezTo>
                  <a:lnTo>
                    <a:pt x="0" y="1789430"/>
                  </a:lnTo>
                  <a:cubicBezTo>
                    <a:pt x="0" y="1858010"/>
                    <a:pt x="55880" y="1913890"/>
                    <a:pt x="124460" y="1913890"/>
                  </a:cubicBezTo>
                  <a:lnTo>
                    <a:pt x="4880302" y="1913890"/>
                  </a:lnTo>
                  <a:cubicBezTo>
                    <a:pt x="4948882" y="1913890"/>
                    <a:pt x="5004762" y="1858010"/>
                    <a:pt x="5004762" y="1789430"/>
                  </a:cubicBezTo>
                  <a:lnTo>
                    <a:pt x="5004762" y="124460"/>
                  </a:lnTo>
                  <a:cubicBezTo>
                    <a:pt x="5004762" y="55880"/>
                    <a:pt x="4948882" y="0"/>
                    <a:pt x="4880302" y="0"/>
                  </a:cubicBezTo>
                  <a:close/>
                </a:path>
              </a:pathLst>
            </a:custGeom>
            <a:solidFill>
              <a:srgbClr val="F7B82D"/>
            </a:solidFill>
          </p:spPr>
        </p:sp>
      </p:grpSp>
      <p:grpSp>
        <p:nvGrpSpPr>
          <p:cNvPr name="Group 7" id="7"/>
          <p:cNvGrpSpPr/>
          <p:nvPr/>
        </p:nvGrpSpPr>
        <p:grpSpPr>
          <a:xfrm rot="0">
            <a:off x="4857729" y="3920570"/>
            <a:ext cx="4119343" cy="2445860"/>
            <a:chOff x="0" y="0"/>
            <a:chExt cx="5492458" cy="3261147"/>
          </a:xfrm>
        </p:grpSpPr>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0" y="0"/>
              <a:ext cx="5492458" cy="3261147"/>
            </a:xfrm>
            <a:prstGeom prst="rect">
              <a:avLst/>
            </a:prstGeom>
          </p:spPr>
        </p:pic>
        <p:sp>
          <p:nvSpPr>
            <p:cNvPr name="TextBox 9" id="9"/>
            <p:cNvSpPr txBox="true"/>
            <p:nvPr/>
          </p:nvSpPr>
          <p:spPr>
            <a:xfrm rot="0">
              <a:off x="1103520" y="1385040"/>
              <a:ext cx="3285417" cy="567267"/>
            </a:xfrm>
            <a:prstGeom prst="rect">
              <a:avLst/>
            </a:prstGeom>
          </p:spPr>
          <p:txBody>
            <a:bodyPr anchor="t" rtlCol="false" tIns="0" lIns="0" bIns="0" rIns="0">
              <a:spAutoFit/>
            </a:bodyPr>
            <a:lstStyle/>
            <a:p>
              <a:pPr algn="ctr">
                <a:lnSpc>
                  <a:spcPts val="3040"/>
                </a:lnSpc>
              </a:pPr>
              <a:r>
                <a:rPr lang="en-US" sz="3200" spc="-160">
                  <a:solidFill>
                    <a:srgbClr val="FFFFFF"/>
                  </a:solidFill>
                  <a:latin typeface="League Spartan"/>
                </a:rPr>
                <a:t>Monopoly</a:t>
              </a:r>
            </a:p>
          </p:txBody>
        </p:sp>
      </p:grpSp>
      <p:grpSp>
        <p:nvGrpSpPr>
          <p:cNvPr name="Group 10" id="10"/>
          <p:cNvGrpSpPr/>
          <p:nvPr/>
        </p:nvGrpSpPr>
        <p:grpSpPr>
          <a:xfrm rot="0">
            <a:off x="9360943" y="3920570"/>
            <a:ext cx="4119343" cy="2445860"/>
            <a:chOff x="0" y="0"/>
            <a:chExt cx="5492458" cy="3261147"/>
          </a:xfrm>
        </p:grpSpPr>
        <p:pic>
          <p:nvPicPr>
            <p:cNvPr name="Picture 11" id="11"/>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0" y="0"/>
              <a:ext cx="5492458" cy="3261147"/>
            </a:xfrm>
            <a:prstGeom prst="rect">
              <a:avLst/>
            </a:prstGeom>
          </p:spPr>
        </p:pic>
        <p:sp>
          <p:nvSpPr>
            <p:cNvPr name="TextBox 12" id="12"/>
            <p:cNvSpPr txBox="true"/>
            <p:nvPr/>
          </p:nvSpPr>
          <p:spPr>
            <a:xfrm rot="0">
              <a:off x="1103520" y="1131040"/>
              <a:ext cx="3285417" cy="1075267"/>
            </a:xfrm>
            <a:prstGeom prst="rect">
              <a:avLst/>
            </a:prstGeom>
          </p:spPr>
          <p:txBody>
            <a:bodyPr anchor="t" rtlCol="false" tIns="0" lIns="0" bIns="0" rIns="0">
              <a:spAutoFit/>
            </a:bodyPr>
            <a:lstStyle/>
            <a:p>
              <a:pPr algn="ctr">
                <a:lnSpc>
                  <a:spcPts val="3040"/>
                </a:lnSpc>
              </a:pPr>
              <a:r>
                <a:rPr lang="en-US" sz="3200" spc="-160">
                  <a:solidFill>
                    <a:srgbClr val="FFFFFF"/>
                  </a:solidFill>
                  <a:latin typeface="League Spartan"/>
                </a:rPr>
                <a:t>Monopolistic Competition</a:t>
              </a:r>
            </a:p>
          </p:txBody>
        </p:sp>
      </p:grpSp>
      <p:grpSp>
        <p:nvGrpSpPr>
          <p:cNvPr name="Group 13" id="13"/>
          <p:cNvGrpSpPr/>
          <p:nvPr/>
        </p:nvGrpSpPr>
        <p:grpSpPr>
          <a:xfrm rot="0">
            <a:off x="13916631" y="3920570"/>
            <a:ext cx="4119343" cy="2445860"/>
            <a:chOff x="0" y="0"/>
            <a:chExt cx="5492458" cy="3261147"/>
          </a:xfrm>
        </p:grpSpPr>
        <p:pic>
          <p:nvPicPr>
            <p:cNvPr name="Picture 14" id="14"/>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0" y="0"/>
              <a:ext cx="5492458" cy="3261147"/>
            </a:xfrm>
            <a:prstGeom prst="rect">
              <a:avLst/>
            </a:prstGeom>
          </p:spPr>
        </p:pic>
        <p:sp>
          <p:nvSpPr>
            <p:cNvPr name="TextBox 15" id="15"/>
            <p:cNvSpPr txBox="true"/>
            <p:nvPr/>
          </p:nvSpPr>
          <p:spPr>
            <a:xfrm rot="0">
              <a:off x="1103520" y="1385040"/>
              <a:ext cx="3285417" cy="567267"/>
            </a:xfrm>
            <a:prstGeom prst="rect">
              <a:avLst/>
            </a:prstGeom>
          </p:spPr>
          <p:txBody>
            <a:bodyPr anchor="t" rtlCol="false" tIns="0" lIns="0" bIns="0" rIns="0">
              <a:spAutoFit/>
            </a:bodyPr>
            <a:lstStyle/>
            <a:p>
              <a:pPr algn="ctr">
                <a:lnSpc>
                  <a:spcPts val="3040"/>
                </a:lnSpc>
              </a:pPr>
              <a:r>
                <a:rPr lang="en-US" sz="3200" spc="-160">
                  <a:solidFill>
                    <a:srgbClr val="FFFFFF"/>
                  </a:solidFill>
                  <a:latin typeface="League Spartan"/>
                </a:rPr>
                <a:t>Oligopoly</a:t>
              </a:r>
            </a:p>
          </p:txBody>
        </p:sp>
      </p:grpSp>
      <p:grpSp>
        <p:nvGrpSpPr>
          <p:cNvPr name="Group 16" id="16"/>
          <p:cNvGrpSpPr/>
          <p:nvPr/>
        </p:nvGrpSpPr>
        <p:grpSpPr>
          <a:xfrm rot="0">
            <a:off x="969289" y="614907"/>
            <a:ext cx="16349422" cy="1608674"/>
            <a:chOff x="0" y="0"/>
            <a:chExt cx="21799229" cy="2144899"/>
          </a:xfrm>
        </p:grpSpPr>
        <p:sp>
          <p:nvSpPr>
            <p:cNvPr name="TextBox 17" id="17"/>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Types of Markets</a:t>
              </a:r>
            </a:p>
          </p:txBody>
        </p:sp>
        <p:sp>
          <p:nvSpPr>
            <p:cNvPr name="TextBox 18" id="18"/>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19" id="19"/>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20" id="20"/>
          <p:cNvSpPr txBox="true"/>
          <p:nvPr/>
        </p:nvSpPr>
        <p:spPr>
          <a:xfrm rot="0">
            <a:off x="903063" y="1909256"/>
            <a:ext cx="16481874" cy="794004"/>
          </a:xfrm>
          <a:prstGeom prst="rect">
            <a:avLst/>
          </a:prstGeom>
        </p:spPr>
        <p:txBody>
          <a:bodyPr anchor="t" rtlCol="false" tIns="0" lIns="0" bIns="0" rIns="0">
            <a:spAutoFit/>
          </a:bodyPr>
          <a:lstStyle/>
          <a:p>
            <a:pPr algn="ctr">
              <a:lnSpc>
                <a:spcPts val="6678"/>
              </a:lnSpc>
            </a:pPr>
            <a:r>
              <a:rPr lang="en-US" sz="3150">
                <a:solidFill>
                  <a:srgbClr val="000000"/>
                </a:solidFill>
                <a:latin typeface="Telegraf"/>
              </a:rPr>
              <a:t>Perfect Competition is the only market that is typically efficient.</a:t>
            </a:r>
          </a:p>
        </p:txBody>
      </p:sp>
      <p:grpSp>
        <p:nvGrpSpPr>
          <p:cNvPr name="Group 21" id="21"/>
          <p:cNvGrpSpPr/>
          <p:nvPr/>
        </p:nvGrpSpPr>
        <p:grpSpPr>
          <a:xfrm rot="0">
            <a:off x="6983208" y="7166567"/>
            <a:ext cx="8993095" cy="1332451"/>
            <a:chOff x="0" y="0"/>
            <a:chExt cx="11990793" cy="1776601"/>
          </a:xfrm>
        </p:grpSpPr>
        <p:sp>
          <p:nvSpPr>
            <p:cNvPr name="TextBox 22" id="22"/>
            <p:cNvSpPr txBox="true"/>
            <p:nvPr/>
          </p:nvSpPr>
          <p:spPr>
            <a:xfrm rot="0">
              <a:off x="0" y="123825"/>
              <a:ext cx="11990793" cy="968377"/>
            </a:xfrm>
            <a:prstGeom prst="rect">
              <a:avLst/>
            </a:prstGeom>
          </p:spPr>
          <p:txBody>
            <a:bodyPr anchor="t" rtlCol="false" tIns="0" lIns="0" bIns="0" rIns="0">
              <a:spAutoFit/>
            </a:bodyPr>
            <a:lstStyle/>
            <a:p>
              <a:pPr algn="ctr">
                <a:lnSpc>
                  <a:spcPts val="5130"/>
                </a:lnSpc>
              </a:pPr>
              <a:r>
                <a:rPr lang="en-US" sz="5400" spc="-270">
                  <a:solidFill>
                    <a:srgbClr val="000000"/>
                  </a:solidFill>
                  <a:latin typeface="League Spartan"/>
                </a:rPr>
                <a:t>Imperfect Competition</a:t>
              </a:r>
            </a:p>
          </p:txBody>
        </p:sp>
        <p:sp>
          <p:nvSpPr>
            <p:cNvPr name="TextBox 23" id="23"/>
            <p:cNvSpPr txBox="true"/>
            <p:nvPr/>
          </p:nvSpPr>
          <p:spPr>
            <a:xfrm rot="0">
              <a:off x="0" y="1288921"/>
              <a:ext cx="11990793"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9289" y="548681"/>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Price Takers</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903063" y="1769448"/>
            <a:ext cx="16481874" cy="4291012"/>
          </a:xfrm>
          <a:prstGeom prst="rect">
            <a:avLst/>
          </a:prstGeom>
        </p:spPr>
        <p:txBody>
          <a:bodyPr anchor="t" rtlCol="false" tIns="0" lIns="0" bIns="0" rIns="0">
            <a:spAutoFit/>
          </a:bodyPr>
          <a:lstStyle/>
          <a:p>
            <a:pPr algn="ctr">
              <a:lnSpc>
                <a:spcPts val="5355"/>
              </a:lnSpc>
            </a:pPr>
            <a:r>
              <a:rPr lang="en-US" sz="3150">
                <a:solidFill>
                  <a:srgbClr val="000000"/>
                </a:solidFill>
                <a:latin typeface="Telegraf Bold"/>
              </a:rPr>
              <a:t>Why are all firms in perfect competition price takers?</a:t>
            </a:r>
          </a:p>
          <a:p>
            <a:pPr algn="ctr">
              <a:lnSpc>
                <a:spcPts val="4079"/>
              </a:lnSpc>
            </a:pPr>
          </a:p>
          <a:p>
            <a:pPr algn="ctr">
              <a:lnSpc>
                <a:spcPts val="4079"/>
              </a:lnSpc>
            </a:pPr>
            <a:r>
              <a:rPr lang="en-US" sz="2400">
                <a:solidFill>
                  <a:srgbClr val="000000"/>
                </a:solidFill>
                <a:latin typeface="Telegraf"/>
              </a:rPr>
              <a:t>Because of perfect substitutes, identical products, and large numbers of firms, if one firm tries to charge a higher price no one will purchase their goods.  </a:t>
            </a:r>
          </a:p>
          <a:p>
            <a:pPr algn="ctr">
              <a:lnSpc>
                <a:spcPts val="4079"/>
              </a:lnSpc>
            </a:pPr>
          </a:p>
          <a:p>
            <a:pPr algn="ctr">
              <a:lnSpc>
                <a:spcPts val="4079"/>
              </a:lnSpc>
            </a:pPr>
            <a:r>
              <a:rPr lang="en-US" sz="2400">
                <a:solidFill>
                  <a:srgbClr val="000000"/>
                </a:solidFill>
                <a:latin typeface="Telegraf"/>
              </a:rPr>
              <a:t>This results in a perfectly elastic demand curve for firms in Perfect Competition.</a:t>
            </a:r>
          </a:p>
          <a:p>
            <a:pPr algn="ctr">
              <a:lnSpc>
                <a:spcPts val="4079"/>
              </a:lnSpc>
            </a:pPr>
          </a:p>
          <a:p>
            <a:pPr algn="ctr">
              <a:lnSpc>
                <a:spcPts val="4079"/>
              </a:lnSpc>
            </a:pPr>
            <a:r>
              <a:rPr lang="en-US" sz="2400">
                <a:solidFill>
                  <a:srgbClr val="000000"/>
                </a:solidFill>
                <a:latin typeface="Telegraf"/>
              </a:rPr>
              <a:t>Example: Which strawberry would you purchase? </a:t>
            </a:r>
          </a:p>
        </p:txBody>
      </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grpSp>
        <p:nvGrpSpPr>
          <p:cNvPr name="Group 7" id="7"/>
          <p:cNvGrpSpPr/>
          <p:nvPr/>
        </p:nvGrpSpPr>
        <p:grpSpPr>
          <a:xfrm rot="0">
            <a:off x="3505019" y="6175352"/>
            <a:ext cx="10980264" cy="1732037"/>
            <a:chOff x="0" y="0"/>
            <a:chExt cx="14640352" cy="2309383"/>
          </a:xfrm>
        </p:grpSpPr>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48942" y="0"/>
              <a:ext cx="1427963" cy="1684912"/>
            </a:xfrm>
            <a:prstGeom prst="rect">
              <a:avLst/>
            </a:prstGeom>
          </p:spPr>
        </p:pic>
        <p:pic>
          <p:nvPicPr>
            <p:cNvPr name="Picture 9" id="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474739" y="0"/>
              <a:ext cx="1427963" cy="1684912"/>
            </a:xfrm>
            <a:prstGeom prst="rect">
              <a:avLst/>
            </a:prstGeom>
          </p:spPr>
        </p:pic>
        <p:pic>
          <p:nvPicPr>
            <p:cNvPr name="Picture 10" id="1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212389" y="0"/>
              <a:ext cx="1427963" cy="1684912"/>
            </a:xfrm>
            <a:prstGeom prst="rect">
              <a:avLst/>
            </a:prstGeom>
          </p:spPr>
        </p:pic>
        <p:pic>
          <p:nvPicPr>
            <p:cNvPr name="Picture 11" id="11"/>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1963447" y="1060441"/>
              <a:ext cx="1248942" cy="1248942"/>
            </a:xfrm>
            <a:prstGeom prst="rect">
              <a:avLst/>
            </a:prstGeom>
          </p:spPr>
        </p:pic>
        <p:pic>
          <p:nvPicPr>
            <p:cNvPr name="Picture 12" id="12"/>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6395395" y="1060441"/>
              <a:ext cx="1248942" cy="1248942"/>
            </a:xfrm>
            <a:prstGeom prst="rect">
              <a:avLst/>
            </a:prstGeom>
          </p:spPr>
        </p:pic>
        <p:pic>
          <p:nvPicPr>
            <p:cNvPr name="Picture 13" id="13"/>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0" y="1060441"/>
              <a:ext cx="1248942" cy="1248942"/>
            </a:xfrm>
            <a:prstGeom prst="rect">
              <a:avLst/>
            </a:prstGeom>
          </p:spPr>
        </p:pic>
      </p:grpSp>
      <p:sp>
        <p:nvSpPr>
          <p:cNvPr name="TextBox 14" id="14"/>
          <p:cNvSpPr txBox="true"/>
          <p:nvPr/>
        </p:nvSpPr>
        <p:spPr>
          <a:xfrm rot="0">
            <a:off x="1028700" y="8272203"/>
            <a:ext cx="16481874" cy="1533525"/>
          </a:xfrm>
          <a:prstGeom prst="rect">
            <a:avLst/>
          </a:prstGeom>
        </p:spPr>
        <p:txBody>
          <a:bodyPr anchor="t" rtlCol="false" tIns="0" lIns="0" bIns="0" rIns="0">
            <a:spAutoFit/>
          </a:bodyPr>
          <a:lstStyle/>
          <a:p>
            <a:pPr algn="ctr">
              <a:lnSpc>
                <a:spcPts val="4079"/>
              </a:lnSpc>
            </a:pPr>
            <a:r>
              <a:rPr lang="en-US" sz="2400">
                <a:solidFill>
                  <a:srgbClr val="000000"/>
                </a:solidFill>
                <a:latin typeface="Telegraf"/>
              </a:rPr>
              <a:t>A rational consumer would purchase either of the 1 coin strawberries rather than the 2 coin strawberries because they are identical products!</a:t>
            </a:r>
          </a:p>
          <a:p>
            <a:pPr algn="ctr">
              <a:lnSpc>
                <a:spcPts val="4079"/>
              </a:lnSpc>
            </a:pP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3232465" y="4393723"/>
            <a:ext cx="11955521" cy="5803742"/>
          </a:xfrm>
          <a:prstGeom prst="rect">
            <a:avLst/>
          </a:prstGeom>
        </p:spPr>
      </p:pic>
      <p:grpSp>
        <p:nvGrpSpPr>
          <p:cNvPr name="Group 3" id="3"/>
          <p:cNvGrpSpPr/>
          <p:nvPr/>
        </p:nvGrpSpPr>
        <p:grpSpPr>
          <a:xfrm rot="0">
            <a:off x="969289" y="548681"/>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Perfect Competition Diagram</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7" id="7"/>
          <p:cNvSpPr txBox="true"/>
          <p:nvPr/>
        </p:nvSpPr>
        <p:spPr>
          <a:xfrm rot="0">
            <a:off x="903063" y="1855173"/>
            <a:ext cx="16481874" cy="997775"/>
          </a:xfrm>
          <a:prstGeom prst="rect">
            <a:avLst/>
          </a:prstGeom>
        </p:spPr>
        <p:txBody>
          <a:bodyPr anchor="t" rtlCol="false" tIns="0" lIns="0" bIns="0" rIns="0">
            <a:spAutoFit/>
          </a:bodyPr>
          <a:lstStyle/>
          <a:p>
            <a:pPr algn="ctr">
              <a:lnSpc>
                <a:spcPts val="3948"/>
              </a:lnSpc>
            </a:pPr>
            <a:r>
              <a:rPr lang="en-US" sz="2650">
                <a:solidFill>
                  <a:srgbClr val="000000"/>
                </a:solidFill>
                <a:latin typeface="Telegraf"/>
              </a:rPr>
              <a:t>There are two diagrams put together side-by-side when drawing a firm that participates in Perfect Competition. </a:t>
            </a:r>
          </a:p>
        </p:txBody>
      </p:sp>
      <p:sp>
        <p:nvSpPr>
          <p:cNvPr name="TextBox 8" id="8"/>
          <p:cNvSpPr txBox="true"/>
          <p:nvPr/>
        </p:nvSpPr>
        <p:spPr>
          <a:xfrm rot="0">
            <a:off x="969289" y="3212912"/>
            <a:ext cx="16481874" cy="902208"/>
          </a:xfrm>
          <a:prstGeom prst="rect">
            <a:avLst/>
          </a:prstGeom>
        </p:spPr>
        <p:txBody>
          <a:bodyPr anchor="t" rtlCol="false" tIns="0" lIns="0" bIns="0" rIns="0">
            <a:spAutoFit/>
          </a:bodyPr>
          <a:lstStyle/>
          <a:p>
            <a:pPr algn="ctr">
              <a:lnSpc>
                <a:spcPts val="3576"/>
              </a:lnSpc>
            </a:pPr>
            <a:r>
              <a:rPr lang="en-US" sz="2400">
                <a:solidFill>
                  <a:srgbClr val="000000"/>
                </a:solidFill>
                <a:latin typeface="Telegraf"/>
              </a:rPr>
              <a:t>Additionally, because no firm has control over the price, the MR is also equal to the Price. Firms must take the price from the market - </a:t>
            </a:r>
            <a:r>
              <a:rPr lang="en-US" sz="2400">
                <a:solidFill>
                  <a:srgbClr val="000000"/>
                </a:solidFill>
                <a:latin typeface="Telegraf Bold"/>
              </a:rPr>
              <a:t>Price Takers</a:t>
            </a:r>
            <a:r>
              <a:rPr lang="en-US" sz="2400">
                <a:solidFill>
                  <a:srgbClr val="000000"/>
                </a:solidFill>
                <a:latin typeface="Telegraf"/>
              </a:rPr>
              <a:t>.</a:t>
            </a:r>
            <a:r>
              <a:rPr lang="en-US" sz="2400">
                <a:solidFill>
                  <a:srgbClr val="000000"/>
                </a:solidFill>
                <a:latin typeface="Telegraf Bold"/>
              </a:rPr>
              <a:t> </a:t>
            </a:r>
            <a:r>
              <a:rPr lang="en-US" sz="2400">
                <a:solidFill>
                  <a:srgbClr val="DD2C00"/>
                </a:solidFill>
                <a:latin typeface="Telegraf Bold"/>
              </a:rPr>
              <a:t>(MR=D=AR=P)</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892399" y="6172200"/>
            <a:ext cx="4503201" cy="4114800"/>
          </a:xfrm>
          <a:prstGeom prst="rect">
            <a:avLst/>
          </a:prstGeom>
        </p:spPr>
      </p:pic>
      <p:grpSp>
        <p:nvGrpSpPr>
          <p:cNvPr name="Group 3" id="3"/>
          <p:cNvGrpSpPr/>
          <p:nvPr/>
        </p:nvGrpSpPr>
        <p:grpSpPr>
          <a:xfrm rot="0">
            <a:off x="969289" y="548681"/>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Practice</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7" id="7"/>
          <p:cNvSpPr txBox="true"/>
          <p:nvPr/>
        </p:nvSpPr>
        <p:spPr>
          <a:xfrm rot="0">
            <a:off x="903063" y="2052580"/>
            <a:ext cx="16481874" cy="2483675"/>
          </a:xfrm>
          <a:prstGeom prst="rect">
            <a:avLst/>
          </a:prstGeom>
        </p:spPr>
        <p:txBody>
          <a:bodyPr anchor="t" rtlCol="false" tIns="0" lIns="0" bIns="0" rIns="0">
            <a:spAutoFit/>
          </a:bodyPr>
          <a:lstStyle/>
          <a:p>
            <a:pPr algn="just">
              <a:lnSpc>
                <a:spcPts val="3948"/>
              </a:lnSpc>
            </a:pPr>
            <a:r>
              <a:rPr lang="en-US" sz="2650">
                <a:solidFill>
                  <a:srgbClr val="000000"/>
                </a:solidFill>
                <a:latin typeface="Telegraf"/>
              </a:rPr>
              <a:t>For each diagram: </a:t>
            </a:r>
          </a:p>
          <a:p>
            <a:pPr algn="just" marL="572138" indent="-286069" lvl="1">
              <a:lnSpc>
                <a:spcPts val="3948"/>
              </a:lnSpc>
              <a:buFont typeface="Arial"/>
              <a:buChar char="•"/>
            </a:pPr>
            <a:r>
              <a:rPr lang="en-US" sz="2650">
                <a:solidFill>
                  <a:srgbClr val="000000"/>
                </a:solidFill>
                <a:latin typeface="Telegraf"/>
              </a:rPr>
              <a:t> Determine the quantity that should be produced</a:t>
            </a:r>
          </a:p>
          <a:p>
            <a:pPr algn="just" marL="572138" indent="-286069" lvl="1">
              <a:lnSpc>
                <a:spcPts val="3948"/>
              </a:lnSpc>
              <a:buFont typeface="Arial"/>
              <a:buChar char="•"/>
            </a:pPr>
            <a:r>
              <a:rPr lang="en-US" sz="2650">
                <a:solidFill>
                  <a:srgbClr val="000000"/>
                </a:solidFill>
                <a:latin typeface="Telegraf"/>
              </a:rPr>
              <a:t> Determine the Total Revenue</a:t>
            </a:r>
          </a:p>
          <a:p>
            <a:pPr algn="just" marL="572138" indent="-286069" lvl="1">
              <a:lnSpc>
                <a:spcPts val="3948"/>
              </a:lnSpc>
              <a:buFont typeface="Arial"/>
              <a:buChar char="•"/>
            </a:pPr>
            <a:r>
              <a:rPr lang="en-US" sz="2650">
                <a:solidFill>
                  <a:srgbClr val="000000"/>
                </a:solidFill>
                <a:latin typeface="Telegraf"/>
              </a:rPr>
              <a:t> Determine the Total Cost</a:t>
            </a:r>
          </a:p>
          <a:p>
            <a:pPr algn="just" marL="572138" indent="-286069" lvl="1">
              <a:lnSpc>
                <a:spcPts val="3948"/>
              </a:lnSpc>
              <a:buFont typeface="Arial"/>
              <a:buChar char="•"/>
            </a:pPr>
            <a:r>
              <a:rPr lang="en-US" sz="2650">
                <a:solidFill>
                  <a:srgbClr val="000000"/>
                </a:solidFill>
                <a:latin typeface="Telegraf"/>
              </a:rPr>
              <a:t> Determine whether the firm is making an abnormal profit, a loss, or normal profit.</a:t>
            </a: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4235462" y="3142498"/>
            <a:ext cx="9817075" cy="7144502"/>
          </a:xfrm>
          <a:prstGeom prst="rect">
            <a:avLst/>
          </a:prstGeom>
        </p:spPr>
      </p:pic>
      <p:grpSp>
        <p:nvGrpSpPr>
          <p:cNvPr name="Group 3" id="3"/>
          <p:cNvGrpSpPr/>
          <p:nvPr/>
        </p:nvGrpSpPr>
        <p:grpSpPr>
          <a:xfrm rot="0">
            <a:off x="969289" y="252280"/>
            <a:ext cx="16349422" cy="1357849"/>
            <a:chOff x="0" y="0"/>
            <a:chExt cx="21799229" cy="1810466"/>
          </a:xfrm>
        </p:grpSpPr>
        <p:sp>
          <p:nvSpPr>
            <p:cNvPr name="TextBox 4" id="4"/>
            <p:cNvSpPr txBox="true"/>
            <p:nvPr/>
          </p:nvSpPr>
          <p:spPr>
            <a:xfrm rot="0">
              <a:off x="0" y="133350"/>
              <a:ext cx="21799229" cy="992717"/>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 Practice #1</a:t>
              </a:r>
            </a:p>
          </p:txBody>
        </p:sp>
        <p:sp>
          <p:nvSpPr>
            <p:cNvPr name="TextBox 5" id="5"/>
            <p:cNvSpPr txBox="true"/>
            <p:nvPr/>
          </p:nvSpPr>
          <p:spPr>
            <a:xfrm rot="0">
              <a:off x="0" y="1322786"/>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7" id="7"/>
          <p:cNvSpPr txBox="true"/>
          <p:nvPr/>
        </p:nvSpPr>
        <p:spPr>
          <a:xfrm rot="0">
            <a:off x="836837" y="923925"/>
            <a:ext cx="16481874" cy="2208974"/>
          </a:xfrm>
          <a:prstGeom prst="rect">
            <a:avLst/>
          </a:prstGeom>
        </p:spPr>
        <p:txBody>
          <a:bodyPr anchor="t" rtlCol="false" tIns="0" lIns="0" bIns="0" rIns="0">
            <a:spAutoFit/>
          </a:bodyPr>
          <a:lstStyle/>
          <a:p>
            <a:pPr algn="just">
              <a:lnSpc>
                <a:spcPts val="3501"/>
              </a:lnSpc>
            </a:pPr>
            <a:r>
              <a:rPr lang="en-US" sz="2350">
                <a:solidFill>
                  <a:srgbClr val="000000"/>
                </a:solidFill>
                <a:latin typeface="Telegraf"/>
              </a:rPr>
              <a:t>For each diagram: </a:t>
            </a:r>
          </a:p>
          <a:p>
            <a:pPr algn="just" marL="507369" indent="-253685" lvl="1">
              <a:lnSpc>
                <a:spcPts val="3501"/>
              </a:lnSpc>
              <a:buFont typeface="Arial"/>
              <a:buChar char="•"/>
            </a:pPr>
            <a:r>
              <a:rPr lang="en-US" sz="2350">
                <a:solidFill>
                  <a:srgbClr val="000000"/>
                </a:solidFill>
                <a:latin typeface="Telegraf"/>
              </a:rPr>
              <a:t> Determine the quantity that should be produced</a:t>
            </a:r>
          </a:p>
          <a:p>
            <a:pPr algn="just" marL="507369" indent="-253685" lvl="1">
              <a:lnSpc>
                <a:spcPts val="3501"/>
              </a:lnSpc>
              <a:buFont typeface="Arial"/>
              <a:buChar char="•"/>
            </a:pPr>
            <a:r>
              <a:rPr lang="en-US" sz="2350">
                <a:solidFill>
                  <a:srgbClr val="000000"/>
                </a:solidFill>
                <a:latin typeface="Telegraf"/>
              </a:rPr>
              <a:t> Determine the Total Revenue</a:t>
            </a:r>
          </a:p>
          <a:p>
            <a:pPr algn="just" marL="507369" indent="-253685" lvl="1">
              <a:lnSpc>
                <a:spcPts val="3501"/>
              </a:lnSpc>
              <a:buFont typeface="Arial"/>
              <a:buChar char="•"/>
            </a:pPr>
            <a:r>
              <a:rPr lang="en-US" sz="2350">
                <a:solidFill>
                  <a:srgbClr val="000000"/>
                </a:solidFill>
                <a:latin typeface="Telegraf"/>
              </a:rPr>
              <a:t> Determine the Total Cost</a:t>
            </a:r>
          </a:p>
          <a:p>
            <a:pPr algn="just" marL="507369" indent="-253685" lvl="1">
              <a:lnSpc>
                <a:spcPts val="3501"/>
              </a:lnSpc>
              <a:buFont typeface="Arial"/>
              <a:buChar char="•"/>
            </a:pPr>
            <a:r>
              <a:rPr lang="en-US" sz="2350">
                <a:solidFill>
                  <a:srgbClr val="000000"/>
                </a:solidFill>
                <a:latin typeface="Telegraf"/>
              </a:rPr>
              <a:t> Determine whether the firm is making an abnormal profit, a loss, or normal profit. How Much?</a:t>
            </a:r>
          </a:p>
        </p:txBody>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3603697" y="3487402"/>
            <a:ext cx="10405647" cy="6799598"/>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3057163" y="1337472"/>
            <a:ext cx="3387923" cy="2932093"/>
          </a:xfrm>
          <a:prstGeom prst="rect">
            <a:avLst/>
          </a:prstGeom>
        </p:spPr>
      </p:pic>
      <p:grpSp>
        <p:nvGrpSpPr>
          <p:cNvPr name="Group 4" id="4"/>
          <p:cNvGrpSpPr/>
          <p:nvPr/>
        </p:nvGrpSpPr>
        <p:grpSpPr>
          <a:xfrm rot="0">
            <a:off x="969289" y="252280"/>
            <a:ext cx="16349422" cy="1357849"/>
            <a:chOff x="0" y="0"/>
            <a:chExt cx="21799229" cy="1810466"/>
          </a:xfrm>
        </p:grpSpPr>
        <p:sp>
          <p:nvSpPr>
            <p:cNvPr name="TextBox 5" id="5"/>
            <p:cNvSpPr txBox="true"/>
            <p:nvPr/>
          </p:nvSpPr>
          <p:spPr>
            <a:xfrm rot="0">
              <a:off x="0" y="133350"/>
              <a:ext cx="21799229" cy="992717"/>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 Practice #1</a:t>
              </a:r>
            </a:p>
          </p:txBody>
        </p:sp>
        <p:sp>
          <p:nvSpPr>
            <p:cNvPr name="TextBox 6" id="6"/>
            <p:cNvSpPr txBox="true"/>
            <p:nvPr/>
          </p:nvSpPr>
          <p:spPr>
            <a:xfrm rot="0">
              <a:off x="0" y="1322786"/>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8" id="8"/>
          <p:cNvSpPr txBox="true"/>
          <p:nvPr/>
        </p:nvSpPr>
        <p:spPr>
          <a:xfrm rot="0">
            <a:off x="846362" y="923925"/>
            <a:ext cx="16481874" cy="2208974"/>
          </a:xfrm>
          <a:prstGeom prst="rect">
            <a:avLst/>
          </a:prstGeom>
        </p:spPr>
        <p:txBody>
          <a:bodyPr anchor="t" rtlCol="false" tIns="0" lIns="0" bIns="0" rIns="0">
            <a:spAutoFit/>
          </a:bodyPr>
          <a:lstStyle/>
          <a:p>
            <a:pPr algn="just">
              <a:lnSpc>
                <a:spcPts val="3501"/>
              </a:lnSpc>
            </a:pPr>
            <a:r>
              <a:rPr lang="en-US" sz="2350">
                <a:solidFill>
                  <a:srgbClr val="000000"/>
                </a:solidFill>
                <a:latin typeface="Telegraf"/>
              </a:rPr>
              <a:t>For each diagram: </a:t>
            </a:r>
          </a:p>
          <a:p>
            <a:pPr algn="just" marL="507369" indent="-253685" lvl="1">
              <a:lnSpc>
                <a:spcPts val="3501"/>
              </a:lnSpc>
              <a:buFont typeface="Arial"/>
              <a:buChar char="•"/>
            </a:pPr>
            <a:r>
              <a:rPr lang="en-US" sz="2350">
                <a:solidFill>
                  <a:srgbClr val="000000"/>
                </a:solidFill>
                <a:latin typeface="Telegraf"/>
              </a:rPr>
              <a:t> Determine the quantity that should be produced </a:t>
            </a:r>
            <a:r>
              <a:rPr lang="en-US" sz="2350">
                <a:solidFill>
                  <a:srgbClr val="C7232C"/>
                </a:solidFill>
                <a:latin typeface="Telegraf Bold"/>
              </a:rPr>
              <a:t>14</a:t>
            </a:r>
          </a:p>
          <a:p>
            <a:pPr algn="just" marL="507369" indent="-253685" lvl="1">
              <a:lnSpc>
                <a:spcPts val="3501"/>
              </a:lnSpc>
              <a:buFont typeface="Arial"/>
              <a:buChar char="•"/>
            </a:pPr>
            <a:r>
              <a:rPr lang="en-US" sz="2350">
                <a:solidFill>
                  <a:srgbClr val="000000"/>
                </a:solidFill>
                <a:latin typeface="Telegraf"/>
              </a:rPr>
              <a:t> Determine the Total Revenue </a:t>
            </a:r>
            <a:r>
              <a:rPr lang="en-US" sz="2350">
                <a:solidFill>
                  <a:srgbClr val="DD2C00"/>
                </a:solidFill>
                <a:latin typeface="Telegraf Bold"/>
              </a:rPr>
              <a:t>280</a:t>
            </a:r>
          </a:p>
          <a:p>
            <a:pPr algn="just" marL="507369" indent="-253685" lvl="1">
              <a:lnSpc>
                <a:spcPts val="3501"/>
              </a:lnSpc>
              <a:buFont typeface="Arial"/>
              <a:buChar char="•"/>
            </a:pPr>
            <a:r>
              <a:rPr lang="en-US" sz="2350">
                <a:solidFill>
                  <a:srgbClr val="000000"/>
                </a:solidFill>
                <a:latin typeface="Telegraf"/>
              </a:rPr>
              <a:t> Determine the Total Cost </a:t>
            </a:r>
            <a:r>
              <a:rPr lang="en-US" sz="2350">
                <a:solidFill>
                  <a:srgbClr val="DD2C00"/>
                </a:solidFill>
                <a:latin typeface="Telegraf Bold"/>
              </a:rPr>
              <a:t>238</a:t>
            </a:r>
          </a:p>
          <a:p>
            <a:pPr algn="just" marL="507369" indent="-253685" lvl="1">
              <a:lnSpc>
                <a:spcPts val="3501"/>
              </a:lnSpc>
              <a:buFont typeface="Arial"/>
              <a:buChar char="•"/>
            </a:pPr>
            <a:r>
              <a:rPr lang="en-US" sz="2350">
                <a:solidFill>
                  <a:srgbClr val="000000"/>
                </a:solidFill>
                <a:latin typeface="Telegraf"/>
              </a:rPr>
              <a:t> Determine whether the firm is making an abnormal profit, a loss, or normal profit. </a:t>
            </a:r>
            <a:r>
              <a:rPr lang="en-US" sz="2350">
                <a:solidFill>
                  <a:srgbClr val="DD2C00"/>
                </a:solidFill>
                <a:latin typeface="Telegraf Bold"/>
              </a:rPr>
              <a:t>Abnormal Profit; 42</a:t>
            </a:r>
          </a:p>
        </p:txBody>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4518876" y="3531632"/>
            <a:ext cx="9250248" cy="6755368"/>
          </a:xfrm>
          <a:prstGeom prst="rect">
            <a:avLst/>
          </a:prstGeom>
        </p:spPr>
      </p:pic>
      <p:grpSp>
        <p:nvGrpSpPr>
          <p:cNvPr name="Group 3" id="3"/>
          <p:cNvGrpSpPr/>
          <p:nvPr/>
        </p:nvGrpSpPr>
        <p:grpSpPr>
          <a:xfrm rot="0">
            <a:off x="969289" y="674094"/>
            <a:ext cx="16349422" cy="1357849"/>
            <a:chOff x="0" y="0"/>
            <a:chExt cx="21799229" cy="1810466"/>
          </a:xfrm>
        </p:grpSpPr>
        <p:sp>
          <p:nvSpPr>
            <p:cNvPr name="TextBox 4" id="4"/>
            <p:cNvSpPr txBox="true"/>
            <p:nvPr/>
          </p:nvSpPr>
          <p:spPr>
            <a:xfrm rot="0">
              <a:off x="0" y="133350"/>
              <a:ext cx="21799229" cy="992717"/>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 Practice #2</a:t>
              </a:r>
            </a:p>
          </p:txBody>
        </p:sp>
        <p:sp>
          <p:nvSpPr>
            <p:cNvPr name="TextBox 5" id="5"/>
            <p:cNvSpPr txBox="true"/>
            <p:nvPr/>
          </p:nvSpPr>
          <p:spPr>
            <a:xfrm rot="0">
              <a:off x="0" y="1322786"/>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7" id="7"/>
          <p:cNvSpPr txBox="true"/>
          <p:nvPr/>
        </p:nvSpPr>
        <p:spPr>
          <a:xfrm rot="0">
            <a:off x="903063" y="1248243"/>
            <a:ext cx="16481874" cy="2208974"/>
          </a:xfrm>
          <a:prstGeom prst="rect">
            <a:avLst/>
          </a:prstGeom>
        </p:spPr>
        <p:txBody>
          <a:bodyPr anchor="t" rtlCol="false" tIns="0" lIns="0" bIns="0" rIns="0">
            <a:spAutoFit/>
          </a:bodyPr>
          <a:lstStyle/>
          <a:p>
            <a:pPr algn="just">
              <a:lnSpc>
                <a:spcPts val="3501"/>
              </a:lnSpc>
            </a:pPr>
            <a:r>
              <a:rPr lang="en-US" sz="2350">
                <a:solidFill>
                  <a:srgbClr val="000000"/>
                </a:solidFill>
                <a:latin typeface="Telegraf"/>
              </a:rPr>
              <a:t>For each diagram: </a:t>
            </a:r>
          </a:p>
          <a:p>
            <a:pPr algn="just" marL="507369" indent="-253685" lvl="1">
              <a:lnSpc>
                <a:spcPts val="3501"/>
              </a:lnSpc>
              <a:buFont typeface="Arial"/>
              <a:buChar char="•"/>
            </a:pPr>
            <a:r>
              <a:rPr lang="en-US" sz="2350">
                <a:solidFill>
                  <a:srgbClr val="000000"/>
                </a:solidFill>
                <a:latin typeface="Telegraf"/>
              </a:rPr>
              <a:t> Determine the quantity that should be produced</a:t>
            </a:r>
          </a:p>
          <a:p>
            <a:pPr algn="just" marL="507369" indent="-253685" lvl="1">
              <a:lnSpc>
                <a:spcPts val="3501"/>
              </a:lnSpc>
              <a:buFont typeface="Arial"/>
              <a:buChar char="•"/>
            </a:pPr>
            <a:r>
              <a:rPr lang="en-US" sz="2350">
                <a:solidFill>
                  <a:srgbClr val="000000"/>
                </a:solidFill>
                <a:latin typeface="Telegraf"/>
              </a:rPr>
              <a:t> Determine the Total Revenue</a:t>
            </a:r>
          </a:p>
          <a:p>
            <a:pPr algn="just" marL="507369" indent="-253685" lvl="1">
              <a:lnSpc>
                <a:spcPts val="3501"/>
              </a:lnSpc>
              <a:buFont typeface="Arial"/>
              <a:buChar char="•"/>
            </a:pPr>
            <a:r>
              <a:rPr lang="en-US" sz="2350">
                <a:solidFill>
                  <a:srgbClr val="000000"/>
                </a:solidFill>
                <a:latin typeface="Telegraf"/>
              </a:rPr>
              <a:t> Determine the Total Cost</a:t>
            </a:r>
          </a:p>
          <a:p>
            <a:pPr algn="just" marL="507369" indent="-253685" lvl="1">
              <a:lnSpc>
                <a:spcPts val="3501"/>
              </a:lnSpc>
              <a:buFont typeface="Arial"/>
              <a:buChar char="•"/>
            </a:pPr>
            <a:r>
              <a:rPr lang="en-US" sz="2350">
                <a:solidFill>
                  <a:srgbClr val="000000"/>
                </a:solidFill>
                <a:latin typeface="Telegraf"/>
              </a:rPr>
              <a:t> Determine whether the firm is making an abnormal profit, a loss, or normal profit. How much? </a:t>
            </a:r>
          </a:p>
        </p:txBody>
      </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4308946" y="3597316"/>
            <a:ext cx="9670107" cy="6689684"/>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3101313" y="1353018"/>
            <a:ext cx="3387923" cy="2932093"/>
          </a:xfrm>
          <a:prstGeom prst="rect">
            <a:avLst/>
          </a:prstGeom>
        </p:spPr>
      </p:pic>
      <p:grpSp>
        <p:nvGrpSpPr>
          <p:cNvPr name="Group 4" id="4"/>
          <p:cNvGrpSpPr/>
          <p:nvPr/>
        </p:nvGrpSpPr>
        <p:grpSpPr>
          <a:xfrm rot="0">
            <a:off x="969289" y="674094"/>
            <a:ext cx="16349422" cy="1357849"/>
            <a:chOff x="0" y="0"/>
            <a:chExt cx="21799229" cy="1810466"/>
          </a:xfrm>
        </p:grpSpPr>
        <p:sp>
          <p:nvSpPr>
            <p:cNvPr name="TextBox 5" id="5"/>
            <p:cNvSpPr txBox="true"/>
            <p:nvPr/>
          </p:nvSpPr>
          <p:spPr>
            <a:xfrm rot="0">
              <a:off x="0" y="133350"/>
              <a:ext cx="21799229" cy="992717"/>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 Practice #2</a:t>
              </a:r>
            </a:p>
          </p:txBody>
        </p:sp>
        <p:sp>
          <p:nvSpPr>
            <p:cNvPr name="TextBox 6" id="6"/>
            <p:cNvSpPr txBox="true"/>
            <p:nvPr/>
          </p:nvSpPr>
          <p:spPr>
            <a:xfrm rot="0">
              <a:off x="0" y="1322786"/>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8" id="8"/>
          <p:cNvSpPr txBox="true"/>
          <p:nvPr/>
        </p:nvSpPr>
        <p:spPr>
          <a:xfrm rot="0">
            <a:off x="903063" y="1248243"/>
            <a:ext cx="16481874" cy="2208974"/>
          </a:xfrm>
          <a:prstGeom prst="rect">
            <a:avLst/>
          </a:prstGeom>
        </p:spPr>
        <p:txBody>
          <a:bodyPr anchor="t" rtlCol="false" tIns="0" lIns="0" bIns="0" rIns="0">
            <a:spAutoFit/>
          </a:bodyPr>
          <a:lstStyle/>
          <a:p>
            <a:pPr algn="just">
              <a:lnSpc>
                <a:spcPts val="3501"/>
              </a:lnSpc>
            </a:pPr>
            <a:r>
              <a:rPr lang="en-US" sz="2350">
                <a:solidFill>
                  <a:srgbClr val="000000"/>
                </a:solidFill>
                <a:latin typeface="Telegraf"/>
              </a:rPr>
              <a:t>For each diagram: </a:t>
            </a:r>
          </a:p>
          <a:p>
            <a:pPr algn="just" marL="507369" indent="-253685" lvl="1">
              <a:lnSpc>
                <a:spcPts val="3501"/>
              </a:lnSpc>
              <a:buFont typeface="Arial"/>
              <a:buChar char="•"/>
            </a:pPr>
            <a:r>
              <a:rPr lang="en-US" sz="2350">
                <a:solidFill>
                  <a:srgbClr val="000000"/>
                </a:solidFill>
                <a:latin typeface="Telegraf"/>
              </a:rPr>
              <a:t> Determine the quantity that should be produced </a:t>
            </a:r>
            <a:r>
              <a:rPr lang="en-US" sz="2350">
                <a:solidFill>
                  <a:srgbClr val="DD2C00"/>
                </a:solidFill>
                <a:latin typeface="Telegraf Bold"/>
              </a:rPr>
              <a:t>10</a:t>
            </a:r>
          </a:p>
          <a:p>
            <a:pPr algn="just" marL="507369" indent="-253685" lvl="1">
              <a:lnSpc>
                <a:spcPts val="3501"/>
              </a:lnSpc>
              <a:buFont typeface="Arial"/>
              <a:buChar char="•"/>
            </a:pPr>
            <a:r>
              <a:rPr lang="en-US" sz="2350">
                <a:solidFill>
                  <a:srgbClr val="000000"/>
                </a:solidFill>
                <a:latin typeface="Telegraf"/>
              </a:rPr>
              <a:t> Determine the Total Revenue </a:t>
            </a:r>
            <a:r>
              <a:rPr lang="en-US" sz="2350">
                <a:solidFill>
                  <a:srgbClr val="DD2C00"/>
                </a:solidFill>
                <a:latin typeface="Telegraf Bold"/>
              </a:rPr>
              <a:t>140</a:t>
            </a:r>
          </a:p>
          <a:p>
            <a:pPr algn="just" marL="507369" indent="-253685" lvl="1">
              <a:lnSpc>
                <a:spcPts val="3501"/>
              </a:lnSpc>
              <a:buFont typeface="Arial"/>
              <a:buChar char="•"/>
            </a:pPr>
            <a:r>
              <a:rPr lang="en-US" sz="2350">
                <a:solidFill>
                  <a:srgbClr val="000000"/>
                </a:solidFill>
                <a:latin typeface="Telegraf"/>
              </a:rPr>
              <a:t> Determine the Total Cost </a:t>
            </a:r>
            <a:r>
              <a:rPr lang="en-US" sz="2350">
                <a:solidFill>
                  <a:srgbClr val="DD2C00"/>
                </a:solidFill>
                <a:latin typeface="Telegraf Bold"/>
              </a:rPr>
              <a:t>170</a:t>
            </a:r>
          </a:p>
          <a:p>
            <a:pPr algn="just" marL="507369" indent="-253685" lvl="1">
              <a:lnSpc>
                <a:spcPts val="3501"/>
              </a:lnSpc>
              <a:buFont typeface="Arial"/>
              <a:buChar char="•"/>
            </a:pPr>
            <a:r>
              <a:rPr lang="en-US" sz="2350">
                <a:solidFill>
                  <a:srgbClr val="000000"/>
                </a:solidFill>
                <a:latin typeface="Telegraf"/>
              </a:rPr>
              <a:t> Determine whether the firm is making an abnormal profit, a loss, or normal profit. </a:t>
            </a:r>
            <a:r>
              <a:rPr lang="en-US" sz="2350">
                <a:solidFill>
                  <a:srgbClr val="DD2C00"/>
                </a:solidFill>
                <a:latin typeface="Telegraf Bold"/>
              </a:rPr>
              <a:t>Loss; 30</a:t>
            </a:r>
          </a:p>
        </p:txBody>
      </p:sp>
    </p:spTree>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4389183" y="3381808"/>
            <a:ext cx="9528685" cy="6815657"/>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2683697" y="3023751"/>
            <a:ext cx="2449290" cy="2119749"/>
          </a:xfrm>
          <a:prstGeom prst="rect">
            <a:avLst/>
          </a:prstGeom>
        </p:spPr>
      </p:pic>
      <p:grpSp>
        <p:nvGrpSpPr>
          <p:cNvPr name="Group 4" id="4"/>
          <p:cNvGrpSpPr/>
          <p:nvPr/>
        </p:nvGrpSpPr>
        <p:grpSpPr>
          <a:xfrm rot="0">
            <a:off x="969289" y="349775"/>
            <a:ext cx="16349422" cy="1357849"/>
            <a:chOff x="0" y="0"/>
            <a:chExt cx="21799229" cy="1810466"/>
          </a:xfrm>
        </p:grpSpPr>
        <p:sp>
          <p:nvSpPr>
            <p:cNvPr name="TextBox 5" id="5"/>
            <p:cNvSpPr txBox="true"/>
            <p:nvPr/>
          </p:nvSpPr>
          <p:spPr>
            <a:xfrm rot="0">
              <a:off x="0" y="133350"/>
              <a:ext cx="21799229" cy="992717"/>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 Practice #3</a:t>
              </a:r>
            </a:p>
          </p:txBody>
        </p:sp>
        <p:sp>
          <p:nvSpPr>
            <p:cNvPr name="TextBox 6" id="6"/>
            <p:cNvSpPr txBox="true"/>
            <p:nvPr/>
          </p:nvSpPr>
          <p:spPr>
            <a:xfrm rot="0">
              <a:off x="0" y="1322786"/>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8" id="8"/>
          <p:cNvSpPr txBox="true"/>
          <p:nvPr/>
        </p:nvSpPr>
        <p:spPr>
          <a:xfrm rot="0">
            <a:off x="903063" y="1081268"/>
            <a:ext cx="16481874" cy="2300541"/>
          </a:xfrm>
          <a:prstGeom prst="rect">
            <a:avLst/>
          </a:prstGeom>
        </p:spPr>
        <p:txBody>
          <a:bodyPr anchor="t" rtlCol="false" tIns="0" lIns="0" bIns="0" rIns="0">
            <a:spAutoFit/>
          </a:bodyPr>
          <a:lstStyle/>
          <a:p>
            <a:pPr algn="just">
              <a:lnSpc>
                <a:spcPts val="3650"/>
              </a:lnSpc>
            </a:pPr>
            <a:r>
              <a:rPr lang="en-US" sz="2450">
                <a:solidFill>
                  <a:srgbClr val="000000"/>
                </a:solidFill>
                <a:latin typeface="Telegraf"/>
              </a:rPr>
              <a:t>For each diagram: </a:t>
            </a:r>
          </a:p>
          <a:p>
            <a:pPr algn="just" marL="528959" indent="-264479" lvl="1">
              <a:lnSpc>
                <a:spcPts val="3650"/>
              </a:lnSpc>
              <a:buFont typeface="Arial"/>
              <a:buChar char="•"/>
            </a:pPr>
            <a:r>
              <a:rPr lang="en-US" sz="2450">
                <a:solidFill>
                  <a:srgbClr val="000000"/>
                </a:solidFill>
                <a:latin typeface="Telegraf"/>
              </a:rPr>
              <a:t> Determine the quantity that should be produced</a:t>
            </a:r>
          </a:p>
          <a:p>
            <a:pPr algn="just" marL="528959" indent="-264479" lvl="1">
              <a:lnSpc>
                <a:spcPts val="3650"/>
              </a:lnSpc>
              <a:buFont typeface="Arial"/>
              <a:buChar char="•"/>
            </a:pPr>
            <a:r>
              <a:rPr lang="en-US" sz="2450">
                <a:solidFill>
                  <a:srgbClr val="000000"/>
                </a:solidFill>
                <a:latin typeface="Telegraf"/>
              </a:rPr>
              <a:t> Determine the Total Revenue</a:t>
            </a:r>
          </a:p>
          <a:p>
            <a:pPr algn="just" marL="528959" indent="-264479" lvl="1">
              <a:lnSpc>
                <a:spcPts val="3650"/>
              </a:lnSpc>
              <a:buFont typeface="Arial"/>
              <a:buChar char="•"/>
            </a:pPr>
            <a:r>
              <a:rPr lang="en-US" sz="2450">
                <a:solidFill>
                  <a:srgbClr val="000000"/>
                </a:solidFill>
                <a:latin typeface="Telegraf"/>
              </a:rPr>
              <a:t> Determine the Total Cost</a:t>
            </a:r>
          </a:p>
          <a:p>
            <a:pPr algn="just" marL="528959" indent="-264479" lvl="1">
              <a:lnSpc>
                <a:spcPts val="3650"/>
              </a:lnSpc>
              <a:buFont typeface="Arial"/>
              <a:buChar char="•"/>
            </a:pPr>
            <a:r>
              <a:rPr lang="en-US" sz="2450">
                <a:solidFill>
                  <a:srgbClr val="000000"/>
                </a:solidFill>
                <a:latin typeface="Telegraf"/>
              </a:rPr>
              <a:t> Determine whether the firm is making an abnormal profit, a loss, or normal profit. How much?</a:t>
            </a:r>
          </a:p>
        </p:txBody>
      </p:sp>
    </p:spTree>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4379658" y="3381808"/>
            <a:ext cx="9528685" cy="6815657"/>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2683697" y="3023751"/>
            <a:ext cx="2449290" cy="2119749"/>
          </a:xfrm>
          <a:prstGeom prst="rect">
            <a:avLst/>
          </a:prstGeom>
        </p:spPr>
      </p:pic>
      <p:grpSp>
        <p:nvGrpSpPr>
          <p:cNvPr name="Group 4" id="4"/>
          <p:cNvGrpSpPr/>
          <p:nvPr/>
        </p:nvGrpSpPr>
        <p:grpSpPr>
          <a:xfrm rot="0">
            <a:off x="969289" y="349775"/>
            <a:ext cx="16349422" cy="1357849"/>
            <a:chOff x="0" y="0"/>
            <a:chExt cx="21799229" cy="1810466"/>
          </a:xfrm>
        </p:grpSpPr>
        <p:sp>
          <p:nvSpPr>
            <p:cNvPr name="TextBox 5" id="5"/>
            <p:cNvSpPr txBox="true"/>
            <p:nvPr/>
          </p:nvSpPr>
          <p:spPr>
            <a:xfrm rot="0">
              <a:off x="0" y="133350"/>
              <a:ext cx="21799229" cy="992717"/>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 Practice #3</a:t>
              </a:r>
            </a:p>
          </p:txBody>
        </p:sp>
        <p:sp>
          <p:nvSpPr>
            <p:cNvPr name="TextBox 6" id="6"/>
            <p:cNvSpPr txBox="true"/>
            <p:nvPr/>
          </p:nvSpPr>
          <p:spPr>
            <a:xfrm rot="0">
              <a:off x="0" y="1322786"/>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8" id="8"/>
          <p:cNvSpPr txBox="true"/>
          <p:nvPr/>
        </p:nvSpPr>
        <p:spPr>
          <a:xfrm rot="0">
            <a:off x="903063" y="1081268"/>
            <a:ext cx="16481874" cy="2300541"/>
          </a:xfrm>
          <a:prstGeom prst="rect">
            <a:avLst/>
          </a:prstGeom>
        </p:spPr>
        <p:txBody>
          <a:bodyPr anchor="t" rtlCol="false" tIns="0" lIns="0" bIns="0" rIns="0">
            <a:spAutoFit/>
          </a:bodyPr>
          <a:lstStyle/>
          <a:p>
            <a:pPr algn="just">
              <a:lnSpc>
                <a:spcPts val="3650"/>
              </a:lnSpc>
            </a:pPr>
            <a:r>
              <a:rPr lang="en-US" sz="2450">
                <a:solidFill>
                  <a:srgbClr val="000000"/>
                </a:solidFill>
                <a:latin typeface="Telegraf"/>
              </a:rPr>
              <a:t>For each diagram: </a:t>
            </a:r>
          </a:p>
          <a:p>
            <a:pPr algn="just" marL="528959" indent="-264479" lvl="1">
              <a:lnSpc>
                <a:spcPts val="3650"/>
              </a:lnSpc>
              <a:buFont typeface="Arial"/>
              <a:buChar char="•"/>
            </a:pPr>
            <a:r>
              <a:rPr lang="en-US" sz="2450">
                <a:solidFill>
                  <a:srgbClr val="000000"/>
                </a:solidFill>
                <a:latin typeface="Telegraf"/>
              </a:rPr>
              <a:t> Determine the quantity that should be produced </a:t>
            </a:r>
            <a:r>
              <a:rPr lang="en-US" sz="2450">
                <a:solidFill>
                  <a:srgbClr val="DD2C00"/>
                </a:solidFill>
                <a:latin typeface="Telegraf Bold"/>
              </a:rPr>
              <a:t>12</a:t>
            </a:r>
          </a:p>
          <a:p>
            <a:pPr algn="just" marL="528959" indent="-264479" lvl="1">
              <a:lnSpc>
                <a:spcPts val="3650"/>
              </a:lnSpc>
              <a:buFont typeface="Arial"/>
              <a:buChar char="•"/>
            </a:pPr>
            <a:r>
              <a:rPr lang="en-US" sz="2450">
                <a:solidFill>
                  <a:srgbClr val="000000"/>
                </a:solidFill>
                <a:latin typeface="Telegraf"/>
              </a:rPr>
              <a:t> Determine the Total Revenue </a:t>
            </a:r>
            <a:r>
              <a:rPr lang="en-US" sz="2450">
                <a:solidFill>
                  <a:srgbClr val="DD2C00"/>
                </a:solidFill>
                <a:latin typeface="Telegraf Bold"/>
              </a:rPr>
              <a:t>204</a:t>
            </a:r>
          </a:p>
          <a:p>
            <a:pPr algn="just" marL="528959" indent="-264479" lvl="1">
              <a:lnSpc>
                <a:spcPts val="3650"/>
              </a:lnSpc>
              <a:buFont typeface="Arial"/>
              <a:buChar char="•"/>
            </a:pPr>
            <a:r>
              <a:rPr lang="en-US" sz="2450">
                <a:solidFill>
                  <a:srgbClr val="000000"/>
                </a:solidFill>
                <a:latin typeface="Telegraf"/>
              </a:rPr>
              <a:t> Determine the Total Cost </a:t>
            </a:r>
            <a:r>
              <a:rPr lang="en-US" sz="2450">
                <a:solidFill>
                  <a:srgbClr val="DD2C00"/>
                </a:solidFill>
                <a:latin typeface="Telegraf Bold"/>
              </a:rPr>
              <a:t>204</a:t>
            </a:r>
          </a:p>
          <a:p>
            <a:pPr algn="just" marL="528959" indent="-264479" lvl="1">
              <a:lnSpc>
                <a:spcPts val="3650"/>
              </a:lnSpc>
              <a:buFont typeface="Arial"/>
              <a:buChar char="•"/>
            </a:pPr>
            <a:r>
              <a:rPr lang="en-US" sz="2450">
                <a:solidFill>
                  <a:srgbClr val="000000"/>
                </a:solidFill>
                <a:latin typeface="Telegraf"/>
              </a:rPr>
              <a:t> Determine whether the firm is making an abnormal profit, a loss, or normal profit. </a:t>
            </a:r>
            <a:r>
              <a:rPr lang="en-US" sz="2450">
                <a:solidFill>
                  <a:srgbClr val="DD2C00"/>
                </a:solidFill>
                <a:latin typeface="Telegraf Bold"/>
              </a:rPr>
              <a:t>Normal Profit</a:t>
            </a:r>
          </a:p>
        </p:txBody>
      </p:sp>
    </p:spTree>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486400" y="6828869"/>
            <a:ext cx="7315200" cy="3145536"/>
          </a:xfrm>
          <a:prstGeom prst="rect">
            <a:avLst/>
          </a:prstGeom>
        </p:spPr>
      </p:pic>
      <p:grpSp>
        <p:nvGrpSpPr>
          <p:cNvPr name="Group 3" id="3"/>
          <p:cNvGrpSpPr/>
          <p:nvPr/>
        </p:nvGrpSpPr>
        <p:grpSpPr>
          <a:xfrm rot="0">
            <a:off x="1028700" y="3784803"/>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Short-Run vs Long-Run</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9289" y="548681"/>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Monopoly</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7911969" y="2690747"/>
            <a:ext cx="2464063" cy="787400"/>
          </a:xfrm>
          <a:prstGeom prst="rect">
            <a:avLst/>
          </a:prstGeom>
        </p:spPr>
        <p:txBody>
          <a:bodyPr anchor="t" rtlCol="false" tIns="0" lIns="0" bIns="0" rIns="0">
            <a:spAutoFit/>
          </a:bodyPr>
          <a:lstStyle/>
          <a:p>
            <a:pPr algn="ctr">
              <a:lnSpc>
                <a:spcPts val="3040"/>
              </a:lnSpc>
            </a:pPr>
            <a:r>
              <a:rPr lang="en-US" sz="3200" spc="-160">
                <a:solidFill>
                  <a:srgbClr val="FFFFFF"/>
                </a:solidFill>
                <a:latin typeface="League Spartan"/>
              </a:rPr>
              <a:t>Perfect Competition</a:t>
            </a:r>
          </a:p>
        </p:txBody>
      </p:sp>
      <p:grpSp>
        <p:nvGrpSpPr>
          <p:cNvPr name="Group 6" id="6"/>
          <p:cNvGrpSpPr/>
          <p:nvPr/>
        </p:nvGrpSpPr>
        <p:grpSpPr>
          <a:xfrm rot="0">
            <a:off x="7084328" y="1823417"/>
            <a:ext cx="4119343" cy="2445860"/>
            <a:chOff x="0" y="0"/>
            <a:chExt cx="5492458" cy="3261147"/>
          </a:xfrm>
        </p:grpSpPr>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0" y="0"/>
              <a:ext cx="5492458" cy="3261147"/>
            </a:xfrm>
            <a:prstGeom prst="rect">
              <a:avLst/>
            </a:prstGeom>
          </p:spPr>
        </p:pic>
        <p:sp>
          <p:nvSpPr>
            <p:cNvPr name="TextBox 8" id="8"/>
            <p:cNvSpPr txBox="true"/>
            <p:nvPr/>
          </p:nvSpPr>
          <p:spPr>
            <a:xfrm rot="0">
              <a:off x="1103520" y="1385040"/>
              <a:ext cx="3285417" cy="567267"/>
            </a:xfrm>
            <a:prstGeom prst="rect">
              <a:avLst/>
            </a:prstGeom>
          </p:spPr>
          <p:txBody>
            <a:bodyPr anchor="t" rtlCol="false" tIns="0" lIns="0" bIns="0" rIns="0">
              <a:spAutoFit/>
            </a:bodyPr>
            <a:lstStyle/>
            <a:p>
              <a:pPr algn="ctr">
                <a:lnSpc>
                  <a:spcPts val="3040"/>
                </a:lnSpc>
              </a:pPr>
              <a:r>
                <a:rPr lang="en-US" sz="3200" spc="-160">
                  <a:solidFill>
                    <a:srgbClr val="FFFFFF"/>
                  </a:solidFill>
                  <a:latin typeface="League Spartan"/>
                </a:rPr>
                <a:t>Monopoly</a:t>
              </a:r>
            </a:p>
          </p:txBody>
        </p:sp>
      </p:grpSp>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4207105" y="294403"/>
            <a:ext cx="3177831" cy="2117230"/>
          </a:xfrm>
          <a:prstGeom prst="rect">
            <a:avLst/>
          </a:prstGeom>
        </p:spPr>
      </p:pic>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6055319" y="4269277"/>
            <a:ext cx="1906781" cy="1963913"/>
          </a:xfrm>
          <a:prstGeom prst="rect">
            <a:avLst/>
          </a:prstGeom>
        </p:spPr>
      </p:pic>
      <p:pic>
        <p:nvPicPr>
          <p:cNvPr name="Picture 11" id="11"/>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2634192" y="2749947"/>
            <a:ext cx="2393553" cy="2393553"/>
          </a:xfrm>
          <a:prstGeom prst="rect">
            <a:avLst/>
          </a:prstGeom>
        </p:spPr>
      </p:pic>
      <p:sp>
        <p:nvSpPr>
          <p:cNvPr name="TextBox 12" id="12"/>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13" id="13"/>
          <p:cNvSpPr txBox="true"/>
          <p:nvPr/>
        </p:nvSpPr>
        <p:spPr>
          <a:xfrm rot="0">
            <a:off x="903063" y="4533900"/>
            <a:ext cx="16481874" cy="4724400"/>
          </a:xfrm>
          <a:prstGeom prst="rect">
            <a:avLst/>
          </a:prstGeom>
        </p:spPr>
        <p:txBody>
          <a:bodyPr anchor="t" rtlCol="false" tIns="0" lIns="0" bIns="0" rIns="0">
            <a:spAutoFit/>
          </a:bodyPr>
          <a:lstStyle/>
          <a:p>
            <a:pPr algn="ctr">
              <a:lnSpc>
                <a:spcPts val="5355"/>
              </a:lnSpc>
            </a:pPr>
            <a:r>
              <a:rPr lang="en-US" sz="3150">
                <a:solidFill>
                  <a:srgbClr val="000000"/>
                </a:solidFill>
                <a:latin typeface="Telegraf Bold"/>
              </a:rPr>
              <a:t>Characteristics</a:t>
            </a:r>
          </a:p>
          <a:p>
            <a:pPr marL="680085" indent="-340042" lvl="1">
              <a:lnSpc>
                <a:spcPts val="5355"/>
              </a:lnSpc>
              <a:buFont typeface="Arial"/>
              <a:buChar char="•"/>
            </a:pPr>
            <a:r>
              <a:rPr lang="en-US" sz="3150">
                <a:solidFill>
                  <a:srgbClr val="000000"/>
                </a:solidFill>
                <a:latin typeface="Telegraf"/>
              </a:rPr>
              <a:t>Single/One dominant firm</a:t>
            </a:r>
          </a:p>
          <a:p>
            <a:pPr marL="680085" indent="-340042" lvl="1">
              <a:lnSpc>
                <a:spcPts val="5355"/>
              </a:lnSpc>
              <a:buFont typeface="Arial"/>
              <a:buChar char="•"/>
            </a:pPr>
            <a:r>
              <a:rPr lang="en-US" sz="3150">
                <a:solidFill>
                  <a:srgbClr val="000000"/>
                </a:solidFill>
                <a:latin typeface="Telegraf"/>
              </a:rPr>
              <a:t>Unique product (No close substitutes)</a:t>
            </a:r>
          </a:p>
          <a:p>
            <a:pPr marL="680085" indent="-340042" lvl="1">
              <a:lnSpc>
                <a:spcPts val="5355"/>
              </a:lnSpc>
              <a:buFont typeface="Arial"/>
              <a:buChar char="•"/>
            </a:pPr>
            <a:r>
              <a:rPr lang="en-US" sz="3150">
                <a:solidFill>
                  <a:srgbClr val="000000"/>
                </a:solidFill>
                <a:latin typeface="Telegraf"/>
              </a:rPr>
              <a:t>Extremely high barriers to entry (difficult for firms to enter and exit the market)</a:t>
            </a:r>
          </a:p>
          <a:p>
            <a:pPr marL="680085" indent="-340042" lvl="1">
              <a:lnSpc>
                <a:spcPts val="5355"/>
              </a:lnSpc>
              <a:buFont typeface="Arial"/>
              <a:buChar char="•"/>
            </a:pPr>
            <a:r>
              <a:rPr lang="en-US" sz="3150">
                <a:solidFill>
                  <a:srgbClr val="000000"/>
                </a:solidFill>
                <a:latin typeface="Telegraf"/>
              </a:rPr>
              <a:t>Dominant market power = no control over price </a:t>
            </a:r>
            <a:r>
              <a:rPr lang="en-US" sz="3150">
                <a:solidFill>
                  <a:srgbClr val="000000"/>
                </a:solidFill>
                <a:latin typeface="Telegraf Bold"/>
              </a:rPr>
              <a:t>(Price Maker)</a:t>
            </a:r>
          </a:p>
          <a:p>
            <a:pPr>
              <a:lnSpc>
                <a:spcPts val="5355"/>
              </a:lnSpc>
            </a:pPr>
          </a:p>
          <a:p>
            <a:pPr>
              <a:lnSpc>
                <a:spcPts val="5355"/>
              </a:lnSpc>
            </a:pPr>
            <a:r>
              <a:rPr lang="en-US" sz="3150">
                <a:solidFill>
                  <a:srgbClr val="000000"/>
                </a:solidFill>
                <a:latin typeface="Telegraf Bold"/>
              </a:rPr>
              <a:t>Example: NBA, Meta, Google, Local Electricity and Water Providers</a:t>
            </a:r>
          </a:p>
        </p:txBody>
      </p:sp>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2703488" y="4558292"/>
            <a:ext cx="13013476" cy="5639173"/>
          </a:xfrm>
          <a:prstGeom prst="rect">
            <a:avLst/>
          </a:prstGeom>
        </p:spPr>
      </p:pic>
      <p:grpSp>
        <p:nvGrpSpPr>
          <p:cNvPr name="Group 3" id="3"/>
          <p:cNvGrpSpPr/>
          <p:nvPr/>
        </p:nvGrpSpPr>
        <p:grpSpPr>
          <a:xfrm rot="0">
            <a:off x="969289" y="548681"/>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Short-Run Profits/Loss</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7" id="7"/>
          <p:cNvSpPr txBox="true"/>
          <p:nvPr/>
        </p:nvSpPr>
        <p:spPr>
          <a:xfrm rot="0">
            <a:off x="903063" y="1855173"/>
            <a:ext cx="16481874" cy="502475"/>
          </a:xfrm>
          <a:prstGeom prst="rect">
            <a:avLst/>
          </a:prstGeom>
        </p:spPr>
        <p:txBody>
          <a:bodyPr anchor="t" rtlCol="false" tIns="0" lIns="0" bIns="0" rIns="0">
            <a:spAutoFit/>
          </a:bodyPr>
          <a:lstStyle/>
          <a:p>
            <a:pPr algn="ctr">
              <a:lnSpc>
                <a:spcPts val="3948"/>
              </a:lnSpc>
            </a:pPr>
            <a:r>
              <a:rPr lang="en-US" sz="2650">
                <a:solidFill>
                  <a:srgbClr val="000000"/>
                </a:solidFill>
                <a:latin typeface="Telegraf"/>
              </a:rPr>
              <a:t>Due to low barriers, firms are able to join, or leave,  Perfect Competition with ease. </a:t>
            </a:r>
          </a:p>
        </p:txBody>
      </p:sp>
      <p:sp>
        <p:nvSpPr>
          <p:cNvPr name="TextBox 8" id="8"/>
          <p:cNvSpPr txBox="true"/>
          <p:nvPr/>
        </p:nvSpPr>
        <p:spPr>
          <a:xfrm rot="0">
            <a:off x="969289" y="2705180"/>
            <a:ext cx="16481874" cy="1797558"/>
          </a:xfrm>
          <a:prstGeom prst="rect">
            <a:avLst/>
          </a:prstGeom>
        </p:spPr>
        <p:txBody>
          <a:bodyPr anchor="t" rtlCol="false" tIns="0" lIns="0" bIns="0" rIns="0">
            <a:spAutoFit/>
          </a:bodyPr>
          <a:lstStyle/>
          <a:p>
            <a:pPr algn="ctr">
              <a:lnSpc>
                <a:spcPts val="3576"/>
              </a:lnSpc>
            </a:pPr>
            <a:r>
              <a:rPr lang="en-US" sz="2400">
                <a:solidFill>
                  <a:srgbClr val="000000"/>
                </a:solidFill>
                <a:latin typeface="Telegraf"/>
              </a:rPr>
              <a:t>When firms make abnormal profits or losses in the short-run, other firms react by either leaving or entering the market. </a:t>
            </a:r>
          </a:p>
          <a:p>
            <a:pPr algn="ctr">
              <a:lnSpc>
                <a:spcPts val="3576"/>
              </a:lnSpc>
            </a:pPr>
          </a:p>
          <a:p>
            <a:pPr algn="ctr">
              <a:lnSpc>
                <a:spcPts val="3576"/>
              </a:lnSpc>
            </a:pPr>
            <a:r>
              <a:rPr lang="en-US" sz="2400">
                <a:solidFill>
                  <a:srgbClr val="000000"/>
                </a:solidFill>
                <a:latin typeface="Telegraf"/>
              </a:rPr>
              <a:t>If a firm is making abnormal economic profits, how do firms react?</a:t>
            </a:r>
          </a:p>
        </p:txBody>
      </p:sp>
    </p:spTree>
  </p:cSld>
  <p:clrMapOvr>
    <a:masterClrMapping/>
  </p:clrMapOvr>
</p:sld>
</file>

<file path=ppt/slides/slide5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2441371" y="4300318"/>
            <a:ext cx="13405257" cy="5986682"/>
          </a:xfrm>
          <a:prstGeom prst="rect">
            <a:avLst/>
          </a:prstGeom>
        </p:spPr>
      </p:pic>
      <p:grpSp>
        <p:nvGrpSpPr>
          <p:cNvPr name="Group 3" id="3"/>
          <p:cNvGrpSpPr/>
          <p:nvPr/>
        </p:nvGrpSpPr>
        <p:grpSpPr>
          <a:xfrm rot="0">
            <a:off x="969289" y="548681"/>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Adjustment to Long-Run</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7" id="7"/>
          <p:cNvSpPr txBox="true"/>
          <p:nvPr/>
        </p:nvSpPr>
        <p:spPr>
          <a:xfrm rot="0">
            <a:off x="903063" y="1855173"/>
            <a:ext cx="16481874" cy="997775"/>
          </a:xfrm>
          <a:prstGeom prst="rect">
            <a:avLst/>
          </a:prstGeom>
        </p:spPr>
        <p:txBody>
          <a:bodyPr anchor="t" rtlCol="false" tIns="0" lIns="0" bIns="0" rIns="0">
            <a:spAutoFit/>
          </a:bodyPr>
          <a:lstStyle/>
          <a:p>
            <a:pPr algn="ctr">
              <a:lnSpc>
                <a:spcPts val="3948"/>
              </a:lnSpc>
            </a:pPr>
            <a:r>
              <a:rPr lang="en-US" sz="2650">
                <a:solidFill>
                  <a:srgbClr val="000000"/>
                </a:solidFill>
                <a:latin typeface="Telegraf"/>
              </a:rPr>
              <a:t>Abnormal profits attract new firms to join! As the numbers of firms increase, the market supply increases as number of firms is a shifter. </a:t>
            </a:r>
          </a:p>
        </p:txBody>
      </p:sp>
      <p:sp>
        <p:nvSpPr>
          <p:cNvPr name="TextBox 8" id="8"/>
          <p:cNvSpPr txBox="true"/>
          <p:nvPr/>
        </p:nvSpPr>
        <p:spPr>
          <a:xfrm rot="0">
            <a:off x="969289" y="3136014"/>
            <a:ext cx="16481874" cy="902208"/>
          </a:xfrm>
          <a:prstGeom prst="rect">
            <a:avLst/>
          </a:prstGeom>
        </p:spPr>
        <p:txBody>
          <a:bodyPr anchor="t" rtlCol="false" tIns="0" lIns="0" bIns="0" rIns="0">
            <a:spAutoFit/>
          </a:bodyPr>
          <a:lstStyle/>
          <a:p>
            <a:pPr algn="ctr">
              <a:lnSpc>
                <a:spcPts val="3576"/>
              </a:lnSpc>
            </a:pPr>
            <a:r>
              <a:rPr lang="en-US" sz="2400">
                <a:solidFill>
                  <a:srgbClr val="000000"/>
                </a:solidFill>
                <a:latin typeface="Telegraf"/>
              </a:rPr>
              <a:t>As firms join, the equilibrium price in the market decreases, and quantity increases. As firms are Price Takers, they adjust to the new price until eventually, everyone in the market makes normal economic profit.</a:t>
            </a:r>
          </a:p>
        </p:txBody>
      </p:sp>
    </p:spTree>
  </p:cSld>
  <p:clrMapOvr>
    <a:masterClrMapping/>
  </p:clrMapOvr>
</p:sld>
</file>

<file path=ppt/slides/slide5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9289" y="548681"/>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Long-Run</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6" id="6"/>
          <p:cNvSpPr txBox="true"/>
          <p:nvPr/>
        </p:nvSpPr>
        <p:spPr>
          <a:xfrm rot="0">
            <a:off x="903063" y="2331305"/>
            <a:ext cx="16481874" cy="1716468"/>
          </a:xfrm>
          <a:prstGeom prst="rect">
            <a:avLst/>
          </a:prstGeom>
        </p:spPr>
        <p:txBody>
          <a:bodyPr anchor="t" rtlCol="false" tIns="0" lIns="0" bIns="0" rIns="0">
            <a:spAutoFit/>
          </a:bodyPr>
          <a:lstStyle/>
          <a:p>
            <a:pPr>
              <a:lnSpc>
                <a:spcPts val="4544"/>
              </a:lnSpc>
            </a:pPr>
            <a:r>
              <a:rPr lang="en-US" sz="3050">
                <a:solidFill>
                  <a:srgbClr val="2780F7"/>
                </a:solidFill>
                <a:latin typeface="Telegraf Bold"/>
              </a:rPr>
              <a:t>In Perfect Competition: </a:t>
            </a:r>
          </a:p>
          <a:p>
            <a:pPr marL="658496" indent="-329248" lvl="1">
              <a:lnSpc>
                <a:spcPts val="4544"/>
              </a:lnSpc>
              <a:buFont typeface="Arial"/>
              <a:buChar char="•"/>
            </a:pPr>
            <a:r>
              <a:rPr lang="en-US" sz="3050">
                <a:solidFill>
                  <a:srgbClr val="2780F7"/>
                </a:solidFill>
                <a:latin typeface="Telegraf Bold"/>
              </a:rPr>
              <a:t>Firms can only make abnormal profits or losses in the SHORT-RUN</a:t>
            </a:r>
          </a:p>
          <a:p>
            <a:pPr algn="l" marL="658496" indent="-329248" lvl="1">
              <a:lnSpc>
                <a:spcPts val="4544"/>
              </a:lnSpc>
              <a:buFont typeface="Arial"/>
              <a:buChar char="•"/>
            </a:pPr>
            <a:r>
              <a:rPr lang="en-US" sz="3050">
                <a:solidFill>
                  <a:srgbClr val="2780F7"/>
                </a:solidFill>
                <a:latin typeface="Telegraf Bold"/>
              </a:rPr>
              <a:t>ALL firms will make Normal Profit in the long run.</a:t>
            </a:r>
          </a:p>
        </p:txBody>
      </p:sp>
      <p:pic>
        <p:nvPicPr>
          <p:cNvPr name="Picture 7" id="7"/>
          <p:cNvPicPr>
            <a:picLocks noChangeAspect="true"/>
          </p:cNvPicPr>
          <p:nvPr/>
        </p:nvPicPr>
        <p:blipFill>
          <a:blip r:embed="rId2"/>
          <a:srcRect l="0" t="5839" r="1291" b="0"/>
          <a:stretch>
            <a:fillRect/>
          </a:stretch>
        </p:blipFill>
        <p:spPr>
          <a:xfrm flipH="false" flipV="false" rot="0">
            <a:off x="4958514" y="4812781"/>
            <a:ext cx="7600870" cy="5186219"/>
          </a:xfrm>
          <a:prstGeom prst="rect">
            <a:avLst/>
          </a:prstGeom>
        </p:spPr>
      </p:pic>
    </p:spTree>
  </p:cSld>
  <p:clrMapOvr>
    <a:masterClrMapping/>
  </p:clrMapOvr>
</p:sld>
</file>

<file path=ppt/slides/slide5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6600" y="5993130"/>
            <a:ext cx="4114800" cy="4114800"/>
          </a:xfrm>
          <a:prstGeom prst="rect">
            <a:avLst/>
          </a:prstGeom>
        </p:spPr>
      </p:pic>
      <p:grpSp>
        <p:nvGrpSpPr>
          <p:cNvPr name="Group 3" id="3"/>
          <p:cNvGrpSpPr/>
          <p:nvPr/>
        </p:nvGrpSpPr>
        <p:grpSpPr>
          <a:xfrm rot="0">
            <a:off x="969289" y="548681"/>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Try It Out</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7" id="7"/>
          <p:cNvSpPr txBox="true"/>
          <p:nvPr/>
        </p:nvSpPr>
        <p:spPr>
          <a:xfrm rot="0">
            <a:off x="903063" y="2331305"/>
            <a:ext cx="16481874" cy="1144968"/>
          </a:xfrm>
          <a:prstGeom prst="rect">
            <a:avLst/>
          </a:prstGeom>
        </p:spPr>
        <p:txBody>
          <a:bodyPr anchor="t" rtlCol="false" tIns="0" lIns="0" bIns="0" rIns="0">
            <a:spAutoFit/>
          </a:bodyPr>
          <a:lstStyle/>
          <a:p>
            <a:pPr algn="ctr">
              <a:lnSpc>
                <a:spcPts val="4544"/>
              </a:lnSpc>
            </a:pPr>
            <a:r>
              <a:rPr lang="en-US" sz="3050">
                <a:solidFill>
                  <a:srgbClr val="000000"/>
                </a:solidFill>
                <a:latin typeface="Telegraf Bold"/>
              </a:rPr>
              <a:t>Draw a Perfectly Competitive Firm making a loss. </a:t>
            </a:r>
          </a:p>
          <a:p>
            <a:pPr algn="ctr">
              <a:lnSpc>
                <a:spcPts val="4544"/>
              </a:lnSpc>
            </a:pPr>
            <a:r>
              <a:rPr lang="en-US" sz="3050">
                <a:solidFill>
                  <a:srgbClr val="000000"/>
                </a:solidFill>
                <a:latin typeface="Telegraf Bold"/>
              </a:rPr>
              <a:t>Then, draw how that firm will adjust in the Long-Run.</a:t>
            </a:r>
          </a:p>
        </p:txBody>
      </p:sp>
    </p:spTree>
  </p:cSld>
  <p:clrMapOvr>
    <a:masterClrMapping/>
  </p:clrMapOvr>
</p:sld>
</file>

<file path=ppt/slides/slide5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717111" y="3564189"/>
            <a:ext cx="14853778" cy="6722811"/>
          </a:xfrm>
          <a:prstGeom prst="rect">
            <a:avLst/>
          </a:prstGeom>
        </p:spPr>
      </p:pic>
      <p:grpSp>
        <p:nvGrpSpPr>
          <p:cNvPr name="Group 3" id="3"/>
          <p:cNvGrpSpPr/>
          <p:nvPr/>
        </p:nvGrpSpPr>
        <p:grpSpPr>
          <a:xfrm rot="0">
            <a:off x="969289" y="548681"/>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Try It Out</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7" id="7"/>
          <p:cNvSpPr txBox="true"/>
          <p:nvPr/>
        </p:nvSpPr>
        <p:spPr>
          <a:xfrm rot="0">
            <a:off x="903063" y="2331305"/>
            <a:ext cx="16481874" cy="1144968"/>
          </a:xfrm>
          <a:prstGeom prst="rect">
            <a:avLst/>
          </a:prstGeom>
        </p:spPr>
        <p:txBody>
          <a:bodyPr anchor="t" rtlCol="false" tIns="0" lIns="0" bIns="0" rIns="0">
            <a:spAutoFit/>
          </a:bodyPr>
          <a:lstStyle/>
          <a:p>
            <a:pPr algn="ctr">
              <a:lnSpc>
                <a:spcPts val="4544"/>
              </a:lnSpc>
            </a:pPr>
            <a:r>
              <a:rPr lang="en-US" sz="3050">
                <a:solidFill>
                  <a:srgbClr val="000000"/>
                </a:solidFill>
                <a:latin typeface="Telegraf Bold"/>
              </a:rPr>
              <a:t>As firms earn losses, some will leave the market. Resulting in an increase in Price and normal profit. </a:t>
            </a:r>
          </a:p>
        </p:txBody>
      </p:sp>
    </p:spTree>
  </p:cSld>
  <p:clrMapOvr>
    <a:masterClrMapping/>
  </p:clrMapOvr>
</p:sld>
</file>

<file path=ppt/slides/slide5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274598" y="5993130"/>
            <a:ext cx="3857625" cy="4114800"/>
          </a:xfrm>
          <a:prstGeom prst="rect">
            <a:avLst/>
          </a:prstGeom>
        </p:spPr>
      </p:pic>
      <p:grpSp>
        <p:nvGrpSpPr>
          <p:cNvPr name="Group 3" id="3"/>
          <p:cNvGrpSpPr/>
          <p:nvPr/>
        </p:nvGrpSpPr>
        <p:grpSpPr>
          <a:xfrm rot="0">
            <a:off x="1028700" y="3784803"/>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Evaluation of Perfect Competition</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5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3167261" y="4952966"/>
            <a:ext cx="12727490" cy="5334034"/>
          </a:xfrm>
          <a:prstGeom prst="rect">
            <a:avLst/>
          </a:prstGeom>
        </p:spPr>
      </p:pic>
      <p:grpSp>
        <p:nvGrpSpPr>
          <p:cNvPr name="Group 3" id="3"/>
          <p:cNvGrpSpPr/>
          <p:nvPr/>
        </p:nvGrpSpPr>
        <p:grpSpPr>
          <a:xfrm rot="0">
            <a:off x="969289" y="548681"/>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Efficiency</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7" id="7"/>
          <p:cNvSpPr txBox="true"/>
          <p:nvPr/>
        </p:nvSpPr>
        <p:spPr>
          <a:xfrm rot="0">
            <a:off x="903063" y="1889799"/>
            <a:ext cx="16481874" cy="1965801"/>
          </a:xfrm>
          <a:prstGeom prst="rect">
            <a:avLst/>
          </a:prstGeom>
        </p:spPr>
        <p:txBody>
          <a:bodyPr anchor="t" rtlCol="false" tIns="0" lIns="0" bIns="0" rIns="0">
            <a:spAutoFit/>
          </a:bodyPr>
          <a:lstStyle/>
          <a:p>
            <a:pPr algn="ctr">
              <a:lnSpc>
                <a:spcPts val="4097"/>
              </a:lnSpc>
            </a:pPr>
            <a:r>
              <a:rPr lang="en-US" sz="2750">
                <a:solidFill>
                  <a:srgbClr val="000000"/>
                </a:solidFill>
                <a:latin typeface="Telegraf Bold"/>
              </a:rPr>
              <a:t>Perfect Competitive firms are perfectly efficient.  </a:t>
            </a:r>
          </a:p>
          <a:p>
            <a:pPr algn="ctr">
              <a:lnSpc>
                <a:spcPts val="4097"/>
              </a:lnSpc>
            </a:pPr>
          </a:p>
          <a:p>
            <a:pPr algn="ctr">
              <a:lnSpc>
                <a:spcPts val="2145"/>
              </a:lnSpc>
            </a:pPr>
            <a:r>
              <a:rPr lang="en-US" sz="2750">
                <a:solidFill>
                  <a:srgbClr val="000000"/>
                </a:solidFill>
                <a:latin typeface="Telegraf"/>
              </a:rPr>
              <a:t>Firms with high costs are forced to exit the industry. Abnormal profit signals firms to join the market.</a:t>
            </a:r>
          </a:p>
          <a:p>
            <a:pPr algn="ctr">
              <a:lnSpc>
                <a:spcPts val="2145"/>
              </a:lnSpc>
            </a:pPr>
          </a:p>
          <a:p>
            <a:pPr algn="ctr">
              <a:lnSpc>
                <a:spcPts val="2145"/>
              </a:lnSpc>
            </a:pPr>
            <a:r>
              <a:rPr lang="en-US" sz="2750">
                <a:solidFill>
                  <a:srgbClr val="000000"/>
                </a:solidFill>
                <a:latin typeface="Telegraf"/>
              </a:rPr>
              <a:t>Profit Maximizing Perfectly Competitive firms are always</a:t>
            </a:r>
            <a:r>
              <a:rPr lang="en-US" sz="2750">
                <a:solidFill>
                  <a:srgbClr val="000000"/>
                </a:solidFill>
                <a:latin typeface="Telegraf Bold"/>
              </a:rPr>
              <a:t> Allocatively Efficient (P = MC)</a:t>
            </a:r>
          </a:p>
        </p:txBody>
      </p:sp>
    </p:spTree>
  </p:cSld>
  <p:clrMapOvr>
    <a:masterClrMapping/>
  </p:clrMapOvr>
</p:sld>
</file>

<file path=ppt/slides/slide5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2024005"/>
            <a:ext cx="16481874" cy="3937794"/>
          </a:xfrm>
          <a:prstGeom prst="rect">
            <a:avLst/>
          </a:prstGeom>
        </p:spPr>
        <p:txBody>
          <a:bodyPr anchor="t" rtlCol="false" tIns="0" lIns="0" bIns="0" rIns="0">
            <a:spAutoFit/>
          </a:bodyPr>
          <a:lstStyle/>
          <a:p>
            <a:pPr algn="ctr">
              <a:lnSpc>
                <a:spcPts val="4842"/>
              </a:lnSpc>
            </a:pPr>
            <a:r>
              <a:rPr lang="en-US" sz="3249">
                <a:solidFill>
                  <a:srgbClr val="2A8B56"/>
                </a:solidFill>
                <a:latin typeface="Telegraf Bold"/>
              </a:rPr>
              <a:t>Advantages of Perfect Competition</a:t>
            </a:r>
          </a:p>
          <a:p>
            <a:pPr marL="593727" indent="-296864" lvl="1">
              <a:lnSpc>
                <a:spcPts val="3850"/>
              </a:lnSpc>
              <a:buFont typeface="Arial"/>
              <a:buChar char="•"/>
            </a:pPr>
            <a:r>
              <a:rPr lang="en-US" sz="2750">
                <a:solidFill>
                  <a:srgbClr val="000000"/>
                </a:solidFill>
                <a:latin typeface="Telegraf Bold"/>
              </a:rPr>
              <a:t>Allocatively Efficient (P=MC)</a:t>
            </a:r>
          </a:p>
          <a:p>
            <a:pPr marL="593727" indent="-296864" lvl="1">
              <a:lnSpc>
                <a:spcPts val="3850"/>
              </a:lnSpc>
              <a:buFont typeface="Arial"/>
              <a:buChar char="•"/>
            </a:pPr>
            <a:r>
              <a:rPr lang="en-US" sz="2750">
                <a:solidFill>
                  <a:srgbClr val="000000"/>
                </a:solidFill>
                <a:latin typeface="Telegraf Bold"/>
              </a:rPr>
              <a:t>Offers the lowest price possible for consumers</a:t>
            </a:r>
          </a:p>
          <a:p>
            <a:pPr marL="593727" indent="-296864" lvl="1">
              <a:lnSpc>
                <a:spcPts val="3850"/>
              </a:lnSpc>
              <a:buFont typeface="Arial"/>
              <a:buChar char="•"/>
            </a:pPr>
            <a:r>
              <a:rPr lang="en-US" sz="2750">
                <a:solidFill>
                  <a:srgbClr val="000000"/>
                </a:solidFill>
                <a:latin typeface="Telegraf Bold"/>
              </a:rPr>
              <a:t>High competition ensures inefficient producers exit the market</a:t>
            </a:r>
          </a:p>
          <a:p>
            <a:pPr marL="593727" indent="-296864" lvl="1">
              <a:lnSpc>
                <a:spcPts val="3850"/>
              </a:lnSpc>
              <a:buFont typeface="Arial"/>
              <a:buChar char="•"/>
            </a:pPr>
            <a:r>
              <a:rPr lang="en-US" sz="2750">
                <a:solidFill>
                  <a:srgbClr val="000000"/>
                </a:solidFill>
                <a:latin typeface="Telegraf Bold"/>
              </a:rPr>
              <a:t>The market is very responsive to consumers taste/demand</a:t>
            </a:r>
          </a:p>
          <a:p>
            <a:pPr>
              <a:lnSpc>
                <a:spcPts val="3850"/>
              </a:lnSpc>
            </a:pPr>
          </a:p>
          <a:p>
            <a:pPr>
              <a:lnSpc>
                <a:spcPts val="3850"/>
              </a:lnSpc>
            </a:pPr>
          </a:p>
          <a:p>
            <a:pPr>
              <a:lnSpc>
                <a:spcPts val="2145"/>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612037" y="6546277"/>
            <a:ext cx="7315200" cy="1792224"/>
          </a:xfrm>
          <a:prstGeom prst="rect">
            <a:avLst/>
          </a:prstGeom>
        </p:spPr>
      </p:pic>
      <p:grpSp>
        <p:nvGrpSpPr>
          <p:cNvPr name="Group 4" id="4"/>
          <p:cNvGrpSpPr/>
          <p:nvPr/>
        </p:nvGrpSpPr>
        <p:grpSpPr>
          <a:xfrm rot="0">
            <a:off x="969289" y="548681"/>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Evaluation of Perfect Competition</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5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2024005"/>
            <a:ext cx="16481874" cy="4423569"/>
          </a:xfrm>
          <a:prstGeom prst="rect">
            <a:avLst/>
          </a:prstGeom>
        </p:spPr>
        <p:txBody>
          <a:bodyPr anchor="t" rtlCol="false" tIns="0" lIns="0" bIns="0" rIns="0">
            <a:spAutoFit/>
          </a:bodyPr>
          <a:lstStyle/>
          <a:p>
            <a:pPr algn="ctr">
              <a:lnSpc>
                <a:spcPts val="4842"/>
              </a:lnSpc>
            </a:pPr>
            <a:r>
              <a:rPr lang="en-US" sz="3249">
                <a:solidFill>
                  <a:srgbClr val="C22124"/>
                </a:solidFill>
                <a:latin typeface="Telegraf Bold"/>
              </a:rPr>
              <a:t>Disadvantages of Perfect Competition</a:t>
            </a:r>
          </a:p>
          <a:p>
            <a:pPr marL="593727" indent="-296864" lvl="1">
              <a:lnSpc>
                <a:spcPts val="3850"/>
              </a:lnSpc>
              <a:buFont typeface="Arial"/>
              <a:buChar char="•"/>
            </a:pPr>
            <a:r>
              <a:rPr lang="en-US" sz="2750">
                <a:solidFill>
                  <a:srgbClr val="000000"/>
                </a:solidFill>
                <a:latin typeface="Telegraf Bold"/>
              </a:rPr>
              <a:t>Unrealistic </a:t>
            </a:r>
          </a:p>
          <a:p>
            <a:pPr marL="1187454" indent="-395818" lvl="2">
              <a:lnSpc>
                <a:spcPts val="3850"/>
              </a:lnSpc>
              <a:buFont typeface="Arial"/>
              <a:buChar char="⚬"/>
            </a:pPr>
            <a:r>
              <a:rPr lang="en-US" sz="2750">
                <a:solidFill>
                  <a:srgbClr val="000000"/>
                </a:solidFill>
                <a:latin typeface="Telegraf Bold"/>
              </a:rPr>
              <a:t>There will always be imperfect information and products aren't truly identical</a:t>
            </a:r>
          </a:p>
          <a:p>
            <a:pPr marL="593727" indent="-296864" lvl="1">
              <a:lnSpc>
                <a:spcPts val="3850"/>
              </a:lnSpc>
              <a:buFont typeface="Arial"/>
              <a:buChar char="•"/>
            </a:pPr>
            <a:r>
              <a:rPr lang="en-US" sz="2750">
                <a:solidFill>
                  <a:srgbClr val="000000"/>
                </a:solidFill>
                <a:latin typeface="Telegraf Bold"/>
              </a:rPr>
              <a:t>No economies of scale</a:t>
            </a:r>
          </a:p>
          <a:p>
            <a:pPr marL="593727" indent="-296864" lvl="1">
              <a:lnSpc>
                <a:spcPts val="3850"/>
              </a:lnSpc>
              <a:buFont typeface="Arial"/>
              <a:buChar char="•"/>
            </a:pPr>
            <a:r>
              <a:rPr lang="en-US" sz="2750">
                <a:solidFill>
                  <a:srgbClr val="000000"/>
                </a:solidFill>
                <a:latin typeface="Telegraf Bold"/>
              </a:rPr>
              <a:t>Lack of product variety</a:t>
            </a:r>
          </a:p>
          <a:p>
            <a:pPr marL="593727" indent="-296864" lvl="1">
              <a:lnSpc>
                <a:spcPts val="3850"/>
              </a:lnSpc>
              <a:buFont typeface="Arial"/>
              <a:buChar char="•"/>
            </a:pPr>
            <a:r>
              <a:rPr lang="en-US" sz="2750">
                <a:solidFill>
                  <a:srgbClr val="000000"/>
                </a:solidFill>
                <a:latin typeface="Telegraf Bold"/>
              </a:rPr>
              <a:t>Unable to engage in R&amp;D to improve efficiency</a:t>
            </a:r>
          </a:p>
          <a:p>
            <a:pPr>
              <a:lnSpc>
                <a:spcPts val="3850"/>
              </a:lnSpc>
            </a:pPr>
          </a:p>
          <a:p>
            <a:pPr>
              <a:lnSpc>
                <a:spcPts val="3850"/>
              </a:lnSpc>
            </a:pPr>
          </a:p>
          <a:p>
            <a:pPr>
              <a:lnSpc>
                <a:spcPts val="2145"/>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212237" y="5848074"/>
            <a:ext cx="4114800" cy="4114800"/>
          </a:xfrm>
          <a:prstGeom prst="rect">
            <a:avLst/>
          </a:prstGeom>
        </p:spPr>
      </p:pic>
      <p:grpSp>
        <p:nvGrpSpPr>
          <p:cNvPr name="Group 4" id="4"/>
          <p:cNvGrpSpPr/>
          <p:nvPr/>
        </p:nvGrpSpPr>
        <p:grpSpPr>
          <a:xfrm rot="0">
            <a:off x="969289" y="548681"/>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Evaluation of Perfect Competition</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59.xml><?xml version="1.0" encoding="utf-8"?>
<p:sld xmlns:p="http://schemas.openxmlformats.org/presentationml/2006/main" xmlns:a="http://schemas.openxmlformats.org/drawingml/2006/main" xmlns:r="http://schemas.openxmlformats.org/officeDocument/2006/relationships">
  <p:cSld>
    <p:bg>
      <p:bgPr>
        <a:solidFill>
          <a:srgbClr val="B63A3D"/>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288306" y="4533461"/>
            <a:ext cx="3711389" cy="5110346"/>
          </a:xfrm>
          <a:prstGeom prst="rect">
            <a:avLst/>
          </a:prstGeom>
        </p:spPr>
      </p:pic>
      <p:grpSp>
        <p:nvGrpSpPr>
          <p:cNvPr name="Group 3" id="3"/>
          <p:cNvGrpSpPr/>
          <p:nvPr/>
        </p:nvGrpSpPr>
        <p:grpSpPr>
          <a:xfrm rot="0">
            <a:off x="1028700" y="2924787"/>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FFFFFF"/>
                  </a:solidFill>
                  <a:latin typeface="League Spartan"/>
                </a:rPr>
                <a:t>Monopoly</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9289" y="548681"/>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Monopolistic Competition</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grpSp>
        <p:nvGrpSpPr>
          <p:cNvPr name="Group 5" id="5"/>
          <p:cNvGrpSpPr/>
          <p:nvPr/>
        </p:nvGrpSpPr>
        <p:grpSpPr>
          <a:xfrm rot="0">
            <a:off x="7084328" y="1823417"/>
            <a:ext cx="4119343" cy="2445860"/>
            <a:chOff x="0" y="0"/>
            <a:chExt cx="5492458" cy="3261147"/>
          </a:xfrm>
        </p:grpSpPr>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0" y="0"/>
              <a:ext cx="5492458" cy="3261147"/>
            </a:xfrm>
            <a:prstGeom prst="rect">
              <a:avLst/>
            </a:prstGeom>
          </p:spPr>
        </p:pic>
        <p:sp>
          <p:nvSpPr>
            <p:cNvPr name="TextBox 7" id="7"/>
            <p:cNvSpPr txBox="true"/>
            <p:nvPr/>
          </p:nvSpPr>
          <p:spPr>
            <a:xfrm rot="0">
              <a:off x="1103520" y="1131040"/>
              <a:ext cx="3285417" cy="1075267"/>
            </a:xfrm>
            <a:prstGeom prst="rect">
              <a:avLst/>
            </a:prstGeom>
          </p:spPr>
          <p:txBody>
            <a:bodyPr anchor="t" rtlCol="false" tIns="0" lIns="0" bIns="0" rIns="0">
              <a:spAutoFit/>
            </a:bodyPr>
            <a:lstStyle/>
            <a:p>
              <a:pPr algn="ctr">
                <a:lnSpc>
                  <a:spcPts val="3040"/>
                </a:lnSpc>
              </a:pPr>
              <a:r>
                <a:rPr lang="en-US" sz="3200" spc="-160">
                  <a:solidFill>
                    <a:srgbClr val="FFFFFF"/>
                  </a:solidFill>
                  <a:latin typeface="League Spartan"/>
                </a:rPr>
                <a:t>Monopolistic Competition</a:t>
              </a:r>
            </a:p>
          </p:txBody>
        </p:sp>
      </p:grpSp>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559178" y="1685909"/>
            <a:ext cx="2728822" cy="1617447"/>
          </a:xfrm>
          <a:prstGeom prst="rect">
            <a:avLst/>
          </a:prstGeom>
        </p:spPr>
      </p:pic>
      <p:sp>
        <p:nvSpPr>
          <p:cNvPr name="TextBox 9" id="9"/>
          <p:cNvSpPr txBox="true"/>
          <p:nvPr/>
        </p:nvSpPr>
        <p:spPr>
          <a:xfrm rot="0">
            <a:off x="903063" y="4296506"/>
            <a:ext cx="16481874" cy="5400675"/>
          </a:xfrm>
          <a:prstGeom prst="rect">
            <a:avLst/>
          </a:prstGeom>
        </p:spPr>
        <p:txBody>
          <a:bodyPr anchor="t" rtlCol="false" tIns="0" lIns="0" bIns="0" rIns="0">
            <a:spAutoFit/>
          </a:bodyPr>
          <a:lstStyle/>
          <a:p>
            <a:pPr algn="ctr">
              <a:lnSpc>
                <a:spcPts val="5355"/>
              </a:lnSpc>
            </a:pPr>
            <a:r>
              <a:rPr lang="en-US" sz="3150">
                <a:solidFill>
                  <a:srgbClr val="000000"/>
                </a:solidFill>
                <a:latin typeface="Telegraf Bold"/>
              </a:rPr>
              <a:t>Characteristics</a:t>
            </a:r>
          </a:p>
          <a:p>
            <a:pPr marL="680085" indent="-340042" lvl="1">
              <a:lnSpc>
                <a:spcPts val="5355"/>
              </a:lnSpc>
              <a:buFont typeface="Arial"/>
              <a:buChar char="•"/>
            </a:pPr>
            <a:r>
              <a:rPr lang="en-US" sz="3150">
                <a:solidFill>
                  <a:srgbClr val="000000"/>
                </a:solidFill>
                <a:latin typeface="Telegraf"/>
              </a:rPr>
              <a:t>Many firms</a:t>
            </a:r>
          </a:p>
          <a:p>
            <a:pPr marL="680085" indent="-340042" lvl="1">
              <a:lnSpc>
                <a:spcPts val="5355"/>
              </a:lnSpc>
              <a:buFont typeface="Arial"/>
              <a:buChar char="•"/>
            </a:pPr>
            <a:r>
              <a:rPr lang="en-US" sz="3150">
                <a:solidFill>
                  <a:srgbClr val="000000"/>
                </a:solidFill>
                <a:latin typeface="Telegraf"/>
              </a:rPr>
              <a:t>Differentiated products (Same-Same but different)</a:t>
            </a:r>
          </a:p>
          <a:p>
            <a:pPr marL="680085" indent="-340042" lvl="1">
              <a:lnSpc>
                <a:spcPts val="5355"/>
              </a:lnSpc>
              <a:buFont typeface="Arial"/>
              <a:buChar char="•"/>
            </a:pPr>
            <a:r>
              <a:rPr lang="en-US" sz="3150">
                <a:solidFill>
                  <a:srgbClr val="000000"/>
                </a:solidFill>
                <a:latin typeface="Telegraf"/>
              </a:rPr>
              <a:t>Low barriers to entry (easy for firms to enter and exit the market)</a:t>
            </a:r>
          </a:p>
          <a:p>
            <a:pPr marL="680085" indent="-340042" lvl="1">
              <a:lnSpc>
                <a:spcPts val="5355"/>
              </a:lnSpc>
              <a:buFont typeface="Arial"/>
              <a:buChar char="•"/>
            </a:pPr>
            <a:r>
              <a:rPr lang="en-US" sz="3150">
                <a:solidFill>
                  <a:srgbClr val="000000"/>
                </a:solidFill>
                <a:latin typeface="Telegraf"/>
              </a:rPr>
              <a:t>Limited market power</a:t>
            </a:r>
          </a:p>
          <a:p>
            <a:pPr marL="680085" indent="-340042" lvl="1">
              <a:lnSpc>
                <a:spcPts val="5355"/>
              </a:lnSpc>
              <a:buFont typeface="Arial"/>
              <a:buChar char="•"/>
            </a:pPr>
            <a:r>
              <a:rPr lang="en-US" sz="3150">
                <a:solidFill>
                  <a:srgbClr val="000000"/>
                </a:solidFill>
                <a:latin typeface="Telegraf"/>
              </a:rPr>
              <a:t>Rely heavily on branding and advertising</a:t>
            </a:r>
          </a:p>
          <a:p>
            <a:pPr>
              <a:lnSpc>
                <a:spcPts val="5355"/>
              </a:lnSpc>
            </a:pPr>
          </a:p>
          <a:p>
            <a:pPr>
              <a:lnSpc>
                <a:spcPts val="5355"/>
              </a:lnSpc>
            </a:pPr>
            <a:r>
              <a:rPr lang="en-US" sz="3150">
                <a:solidFill>
                  <a:srgbClr val="000000"/>
                </a:solidFill>
                <a:latin typeface="Telegraf Bold"/>
              </a:rPr>
              <a:t>Example: McDonald's, Starbucks, Etsy, Coca Cola, Adidas, Local restaurants </a:t>
            </a:r>
          </a:p>
        </p:txBody>
      </p:sp>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3552207" y="3632086"/>
            <a:ext cx="3832729" cy="1274383"/>
          </a:xfrm>
          <a:prstGeom prst="rect">
            <a:avLst/>
          </a:prstGeom>
        </p:spPr>
      </p:pic>
      <p:pic>
        <p:nvPicPr>
          <p:cNvPr name="Picture 11" id="11"/>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273505" y="1963146"/>
            <a:ext cx="1510391" cy="1668940"/>
          </a:xfrm>
          <a:prstGeom prst="rect">
            <a:avLst/>
          </a:prstGeom>
        </p:spPr>
      </p:pic>
      <p:pic>
        <p:nvPicPr>
          <p:cNvPr name="Picture 12" id="12"/>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2907792" y="2383410"/>
            <a:ext cx="2497353" cy="2497353"/>
          </a:xfrm>
          <a:prstGeom prst="rect">
            <a:avLst/>
          </a:prstGeom>
        </p:spPr>
      </p:pic>
      <p:sp>
        <p:nvSpPr>
          <p:cNvPr name="TextBox 13" id="13"/>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6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9289" y="548681"/>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Monopoly</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7911969" y="2690747"/>
            <a:ext cx="2464063" cy="787400"/>
          </a:xfrm>
          <a:prstGeom prst="rect">
            <a:avLst/>
          </a:prstGeom>
        </p:spPr>
        <p:txBody>
          <a:bodyPr anchor="t" rtlCol="false" tIns="0" lIns="0" bIns="0" rIns="0">
            <a:spAutoFit/>
          </a:bodyPr>
          <a:lstStyle/>
          <a:p>
            <a:pPr algn="ctr">
              <a:lnSpc>
                <a:spcPts val="3040"/>
              </a:lnSpc>
            </a:pPr>
            <a:r>
              <a:rPr lang="en-US" sz="3200" spc="-160">
                <a:solidFill>
                  <a:srgbClr val="FFFFFF"/>
                </a:solidFill>
                <a:latin typeface="League Spartan"/>
              </a:rPr>
              <a:t>Perfect Competition</a:t>
            </a:r>
          </a:p>
        </p:txBody>
      </p:sp>
      <p:grpSp>
        <p:nvGrpSpPr>
          <p:cNvPr name="Group 6" id="6"/>
          <p:cNvGrpSpPr/>
          <p:nvPr/>
        </p:nvGrpSpPr>
        <p:grpSpPr>
          <a:xfrm rot="0">
            <a:off x="7084328" y="1823417"/>
            <a:ext cx="4119343" cy="2445860"/>
            <a:chOff x="0" y="0"/>
            <a:chExt cx="5492458" cy="3261147"/>
          </a:xfrm>
        </p:grpSpPr>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0" y="0"/>
              <a:ext cx="5492458" cy="3261147"/>
            </a:xfrm>
            <a:prstGeom prst="rect">
              <a:avLst/>
            </a:prstGeom>
          </p:spPr>
        </p:pic>
        <p:sp>
          <p:nvSpPr>
            <p:cNvPr name="TextBox 8" id="8"/>
            <p:cNvSpPr txBox="true"/>
            <p:nvPr/>
          </p:nvSpPr>
          <p:spPr>
            <a:xfrm rot="0">
              <a:off x="1103520" y="1385040"/>
              <a:ext cx="3285417" cy="567267"/>
            </a:xfrm>
            <a:prstGeom prst="rect">
              <a:avLst/>
            </a:prstGeom>
          </p:spPr>
          <p:txBody>
            <a:bodyPr anchor="t" rtlCol="false" tIns="0" lIns="0" bIns="0" rIns="0">
              <a:spAutoFit/>
            </a:bodyPr>
            <a:lstStyle/>
            <a:p>
              <a:pPr algn="ctr">
                <a:lnSpc>
                  <a:spcPts val="3040"/>
                </a:lnSpc>
              </a:pPr>
              <a:r>
                <a:rPr lang="en-US" sz="3200" spc="-160">
                  <a:solidFill>
                    <a:srgbClr val="FFFFFF"/>
                  </a:solidFill>
                  <a:latin typeface="League Spartan"/>
                </a:rPr>
                <a:t>Monopoly</a:t>
              </a:r>
            </a:p>
          </p:txBody>
        </p:sp>
      </p:grpSp>
      <p:pic>
        <p:nvPicPr>
          <p:cNvPr name="Picture 9" id="9"/>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4207105" y="294403"/>
            <a:ext cx="3177831" cy="2117230"/>
          </a:xfrm>
          <a:prstGeom prst="rect">
            <a:avLst/>
          </a:prstGeom>
        </p:spPr>
      </p:pic>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6055319" y="4269277"/>
            <a:ext cx="1906781" cy="1963913"/>
          </a:xfrm>
          <a:prstGeom prst="rect">
            <a:avLst/>
          </a:prstGeom>
        </p:spPr>
      </p:pic>
      <p:pic>
        <p:nvPicPr>
          <p:cNvPr name="Picture 11" id="11"/>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2634192" y="2749947"/>
            <a:ext cx="2393553" cy="2393553"/>
          </a:xfrm>
          <a:prstGeom prst="rect">
            <a:avLst/>
          </a:prstGeom>
        </p:spPr>
      </p:pic>
      <p:sp>
        <p:nvSpPr>
          <p:cNvPr name="TextBox 12" id="12"/>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13" id="13"/>
          <p:cNvSpPr txBox="true"/>
          <p:nvPr/>
        </p:nvSpPr>
        <p:spPr>
          <a:xfrm rot="0">
            <a:off x="903063" y="4533900"/>
            <a:ext cx="16481874" cy="4724400"/>
          </a:xfrm>
          <a:prstGeom prst="rect">
            <a:avLst/>
          </a:prstGeom>
        </p:spPr>
        <p:txBody>
          <a:bodyPr anchor="t" rtlCol="false" tIns="0" lIns="0" bIns="0" rIns="0">
            <a:spAutoFit/>
          </a:bodyPr>
          <a:lstStyle/>
          <a:p>
            <a:pPr algn="ctr">
              <a:lnSpc>
                <a:spcPts val="5355"/>
              </a:lnSpc>
            </a:pPr>
            <a:r>
              <a:rPr lang="en-US" sz="3150">
                <a:solidFill>
                  <a:srgbClr val="000000"/>
                </a:solidFill>
                <a:latin typeface="Telegraf Bold"/>
              </a:rPr>
              <a:t>Characteristics</a:t>
            </a:r>
          </a:p>
          <a:p>
            <a:pPr marL="680085" indent="-340042" lvl="1">
              <a:lnSpc>
                <a:spcPts val="5355"/>
              </a:lnSpc>
              <a:buFont typeface="Arial"/>
              <a:buChar char="•"/>
            </a:pPr>
            <a:r>
              <a:rPr lang="en-US" sz="3150">
                <a:solidFill>
                  <a:srgbClr val="000000"/>
                </a:solidFill>
                <a:latin typeface="Telegraf"/>
              </a:rPr>
              <a:t>Single/One dominant firm</a:t>
            </a:r>
          </a:p>
          <a:p>
            <a:pPr marL="680085" indent="-340042" lvl="1">
              <a:lnSpc>
                <a:spcPts val="5355"/>
              </a:lnSpc>
              <a:buFont typeface="Arial"/>
              <a:buChar char="•"/>
            </a:pPr>
            <a:r>
              <a:rPr lang="en-US" sz="3150">
                <a:solidFill>
                  <a:srgbClr val="000000"/>
                </a:solidFill>
                <a:latin typeface="Telegraf"/>
              </a:rPr>
              <a:t>Unique product (No close substitutes)</a:t>
            </a:r>
          </a:p>
          <a:p>
            <a:pPr marL="680085" indent="-340042" lvl="1">
              <a:lnSpc>
                <a:spcPts val="5355"/>
              </a:lnSpc>
              <a:buFont typeface="Arial"/>
              <a:buChar char="•"/>
            </a:pPr>
            <a:r>
              <a:rPr lang="en-US" sz="3150">
                <a:solidFill>
                  <a:srgbClr val="000000"/>
                </a:solidFill>
                <a:latin typeface="Telegraf"/>
              </a:rPr>
              <a:t>Extremely high barriers to entry (difficult for firms to enter and exit the market)</a:t>
            </a:r>
          </a:p>
          <a:p>
            <a:pPr marL="680085" indent="-340042" lvl="1">
              <a:lnSpc>
                <a:spcPts val="5355"/>
              </a:lnSpc>
              <a:buFont typeface="Arial"/>
              <a:buChar char="•"/>
            </a:pPr>
            <a:r>
              <a:rPr lang="en-US" sz="3150">
                <a:solidFill>
                  <a:srgbClr val="000000"/>
                </a:solidFill>
                <a:latin typeface="Telegraf"/>
              </a:rPr>
              <a:t>Dominant market power = no control over price </a:t>
            </a:r>
            <a:r>
              <a:rPr lang="en-US" sz="3150">
                <a:solidFill>
                  <a:srgbClr val="000000"/>
                </a:solidFill>
                <a:latin typeface="Telegraf Bold"/>
              </a:rPr>
              <a:t>(Price Maker)</a:t>
            </a:r>
          </a:p>
          <a:p>
            <a:pPr>
              <a:lnSpc>
                <a:spcPts val="5355"/>
              </a:lnSpc>
            </a:pPr>
          </a:p>
          <a:p>
            <a:pPr>
              <a:lnSpc>
                <a:spcPts val="5355"/>
              </a:lnSpc>
            </a:pPr>
            <a:r>
              <a:rPr lang="en-US" sz="3150">
                <a:solidFill>
                  <a:srgbClr val="000000"/>
                </a:solidFill>
                <a:latin typeface="Telegraf Bold"/>
              </a:rPr>
              <a:t>Example: NBA, Meta, Google, Local Electricity and Water Providers</a:t>
            </a:r>
          </a:p>
        </p:txBody>
      </p:sp>
    </p:spTree>
  </p:cSld>
  <p:clrMapOvr>
    <a:masterClrMapping/>
  </p:clrMapOvr>
</p:sld>
</file>

<file path=ppt/slides/slide6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9289" y="548681"/>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Market Share</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688059" y="1790976"/>
            <a:ext cx="16911881" cy="5010150"/>
          </a:xfrm>
          <a:prstGeom prst="rect">
            <a:avLst/>
          </a:prstGeom>
        </p:spPr>
        <p:txBody>
          <a:bodyPr anchor="t" rtlCol="false" tIns="0" lIns="0" bIns="0" rIns="0">
            <a:spAutoFit/>
          </a:bodyPr>
          <a:lstStyle/>
          <a:p>
            <a:pPr algn="ctr">
              <a:lnSpc>
                <a:spcPts val="4675"/>
              </a:lnSpc>
            </a:pPr>
            <a:r>
              <a:rPr lang="en-US" sz="2750">
                <a:solidFill>
                  <a:srgbClr val="34A853"/>
                </a:solidFill>
                <a:latin typeface="Telegraf Bold"/>
              </a:rPr>
              <a:t>In reality, a Monopoly is measured by market share dominance rather than the number of firms .</a:t>
            </a:r>
          </a:p>
          <a:p>
            <a:pPr algn="ctr">
              <a:lnSpc>
                <a:spcPts val="5355"/>
              </a:lnSpc>
            </a:pPr>
          </a:p>
          <a:p>
            <a:pPr algn="ctr">
              <a:lnSpc>
                <a:spcPts val="4845"/>
              </a:lnSpc>
            </a:pPr>
            <a:r>
              <a:rPr lang="en-US" sz="2850">
                <a:solidFill>
                  <a:srgbClr val="000000"/>
                </a:solidFill>
                <a:latin typeface="League Spartan"/>
              </a:rPr>
              <a:t>Examples of firms with dominant market share:</a:t>
            </a:r>
          </a:p>
          <a:p>
            <a:pPr marL="636906" indent="-318453" lvl="1">
              <a:lnSpc>
                <a:spcPts val="5015"/>
              </a:lnSpc>
              <a:buFont typeface="Arial"/>
              <a:buChar char="•"/>
            </a:pPr>
            <a:r>
              <a:rPr lang="en-US" sz="2950">
                <a:solidFill>
                  <a:srgbClr val="000000"/>
                </a:solidFill>
                <a:latin typeface="League Spartan"/>
              </a:rPr>
              <a:t>Google - 93%</a:t>
            </a:r>
          </a:p>
          <a:p>
            <a:pPr marL="636906" indent="-318453" lvl="1">
              <a:lnSpc>
                <a:spcPts val="5015"/>
              </a:lnSpc>
              <a:buFont typeface="Arial"/>
              <a:buChar char="•"/>
            </a:pPr>
            <a:r>
              <a:rPr lang="en-US" sz="2950">
                <a:solidFill>
                  <a:srgbClr val="000000"/>
                </a:solidFill>
                <a:latin typeface="League Spartan"/>
              </a:rPr>
              <a:t>Nike Basketball Shoes - 80%</a:t>
            </a:r>
          </a:p>
          <a:p>
            <a:pPr marL="636906" indent="-318453" lvl="1">
              <a:lnSpc>
                <a:spcPts val="5015"/>
              </a:lnSpc>
              <a:buFont typeface="Arial"/>
              <a:buChar char="•"/>
            </a:pPr>
            <a:r>
              <a:rPr lang="en-US" sz="2950">
                <a:solidFill>
                  <a:srgbClr val="000000"/>
                </a:solidFill>
                <a:latin typeface="League Spartan"/>
              </a:rPr>
              <a:t>Facebook - 65%</a:t>
            </a:r>
          </a:p>
          <a:p>
            <a:pPr>
              <a:lnSpc>
                <a:spcPts val="5015"/>
              </a:lnSpc>
            </a:pPr>
          </a:p>
          <a:p>
            <a:pPr>
              <a:lnSpc>
                <a:spcPts val="5015"/>
              </a:lnSpc>
            </a:pPr>
          </a:p>
        </p:txBody>
      </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663075" y="6082665"/>
            <a:ext cx="4114800" cy="4114800"/>
          </a:xfrm>
          <a:prstGeom prst="rect">
            <a:avLst/>
          </a:prstGeom>
        </p:spPr>
      </p:pic>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2986687" y="6801125"/>
            <a:ext cx="4493477" cy="2808423"/>
          </a:xfrm>
          <a:prstGeom prst="rect">
            <a:avLst/>
          </a:prstGeom>
        </p:spPr>
      </p:pic>
      <p:pic>
        <p:nvPicPr>
          <p:cNvPr name="Picture 8" id="8"/>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7777875" y="4872287"/>
            <a:ext cx="4572000" cy="4114800"/>
          </a:xfrm>
          <a:prstGeom prst="rect">
            <a:avLst/>
          </a:prstGeom>
        </p:spPr>
      </p:pic>
      <p:sp>
        <p:nvSpPr>
          <p:cNvPr name="TextBox 9" id="9"/>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6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9289" y="548681"/>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Natural Monopoly</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688059" y="1656674"/>
            <a:ext cx="16911881" cy="7026274"/>
          </a:xfrm>
          <a:prstGeom prst="rect">
            <a:avLst/>
          </a:prstGeom>
        </p:spPr>
        <p:txBody>
          <a:bodyPr anchor="t" rtlCol="false" tIns="0" lIns="0" bIns="0" rIns="0">
            <a:spAutoFit/>
          </a:bodyPr>
          <a:lstStyle/>
          <a:p>
            <a:pPr algn="ctr">
              <a:lnSpc>
                <a:spcPts val="3655"/>
              </a:lnSpc>
            </a:pPr>
            <a:r>
              <a:rPr lang="en-US" sz="2150">
                <a:solidFill>
                  <a:srgbClr val="0A69E1"/>
                </a:solidFill>
                <a:latin typeface="Telegraf Bold"/>
              </a:rPr>
              <a:t>A monopoly that can produce enough output to cover the entire needs of a market while still experiencing economies of scale. Its average costs will therefore be lower than those of two or more firms in the market</a:t>
            </a:r>
          </a:p>
          <a:p>
            <a:pPr algn="ctr">
              <a:lnSpc>
                <a:spcPts val="4505"/>
              </a:lnSpc>
            </a:pPr>
          </a:p>
          <a:p>
            <a:pPr algn="ctr">
              <a:lnSpc>
                <a:spcPts val="3485"/>
              </a:lnSpc>
            </a:pPr>
            <a:r>
              <a:rPr lang="en-US" sz="2050">
                <a:solidFill>
                  <a:srgbClr val="000000"/>
                </a:solidFill>
                <a:latin typeface="League Spartan Bold"/>
              </a:rPr>
              <a:t>At times, a natural monopoly is preferred. When economies of scale make it impractical for multiple firms to participate, a natural monopoly is preferable. </a:t>
            </a:r>
          </a:p>
          <a:p>
            <a:pPr algn="ctr">
              <a:lnSpc>
                <a:spcPts val="4505"/>
              </a:lnSpc>
            </a:pPr>
          </a:p>
          <a:p>
            <a:pPr algn="ctr">
              <a:lnSpc>
                <a:spcPts val="4505"/>
              </a:lnSpc>
            </a:pPr>
            <a:r>
              <a:rPr lang="en-US" sz="2650">
                <a:solidFill>
                  <a:srgbClr val="000000"/>
                </a:solidFill>
                <a:latin typeface="League Spartan Bold"/>
              </a:rPr>
              <a:t>Example: </a:t>
            </a:r>
          </a:p>
          <a:p>
            <a:pPr algn="ctr">
              <a:lnSpc>
                <a:spcPts val="3060"/>
              </a:lnSpc>
            </a:pPr>
            <a:r>
              <a:rPr lang="en-US" sz="1800">
                <a:solidFill>
                  <a:srgbClr val="000000"/>
                </a:solidFill>
                <a:latin typeface="League Spartan Bold"/>
              </a:rPr>
              <a:t>A city's water utility service requires very large start-up costs and economies of scale. Therefore, if multiple firms joined, they would all pay similar start-up costs and develop economies of scale while also competing for customers and not receiving 100% of the market's revenue. As a result, some firms would not be profitable or the quality of the product (water) would become lower. </a:t>
            </a:r>
          </a:p>
          <a:p>
            <a:pPr algn="ctr">
              <a:lnSpc>
                <a:spcPts val="3230"/>
              </a:lnSpc>
            </a:pPr>
          </a:p>
          <a:p>
            <a:pPr algn="ctr">
              <a:lnSpc>
                <a:spcPts val="3230"/>
              </a:lnSpc>
            </a:pPr>
            <a:r>
              <a:rPr lang="en-US" sz="1900">
                <a:solidFill>
                  <a:srgbClr val="000000"/>
                </a:solidFill>
                <a:latin typeface="League Spartan Bold"/>
              </a:rPr>
              <a:t>This example illustrates why natural monopolies are sometimes preferable. Typically natural monopolies are managed by the government and occur with utilities or public goods.</a:t>
            </a:r>
          </a:p>
          <a:p>
            <a:pPr>
              <a:lnSpc>
                <a:spcPts val="4675"/>
              </a:lnSpc>
            </a:pPr>
          </a:p>
          <a:p>
            <a:pPr>
              <a:lnSpc>
                <a:spcPts val="4675"/>
              </a:lnSpc>
            </a:pPr>
          </a:p>
        </p:txBody>
      </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53788" y="7345211"/>
            <a:ext cx="2290918" cy="2941789"/>
          </a:xfrm>
          <a:prstGeom prst="rect">
            <a:avLst/>
          </a:prstGeom>
        </p:spPr>
      </p:pic>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225375" y="7164927"/>
            <a:ext cx="2994632" cy="3032538"/>
          </a:xfrm>
          <a:prstGeom prst="rect">
            <a:avLst/>
          </a:prstGeom>
        </p:spPr>
      </p:pic>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6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9289" y="548681"/>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Sources of Market Power</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688059" y="1441450"/>
            <a:ext cx="16911881" cy="7816850"/>
          </a:xfrm>
          <a:prstGeom prst="rect">
            <a:avLst/>
          </a:prstGeom>
        </p:spPr>
        <p:txBody>
          <a:bodyPr anchor="t" rtlCol="false" tIns="0" lIns="0" bIns="0" rIns="0">
            <a:spAutoFit/>
          </a:bodyPr>
          <a:lstStyle/>
          <a:p>
            <a:pPr algn="ctr">
              <a:lnSpc>
                <a:spcPts val="5355"/>
              </a:lnSpc>
            </a:pPr>
          </a:p>
          <a:p>
            <a:pPr marL="550548" indent="-275274" lvl="1">
              <a:lnSpc>
                <a:spcPts val="4335"/>
              </a:lnSpc>
              <a:buFont typeface="Arial"/>
              <a:buChar char="•"/>
            </a:pPr>
            <a:r>
              <a:rPr lang="en-US" sz="2550">
                <a:solidFill>
                  <a:srgbClr val="000000"/>
                </a:solidFill>
                <a:latin typeface="League Spartan"/>
              </a:rPr>
              <a:t>Economies of Scale</a:t>
            </a:r>
          </a:p>
          <a:p>
            <a:pPr marL="1101096" indent="-367032" lvl="2">
              <a:lnSpc>
                <a:spcPts val="4335"/>
              </a:lnSpc>
              <a:buFont typeface="Arial"/>
              <a:buChar char="⚬"/>
            </a:pPr>
            <a:r>
              <a:rPr lang="en-US" sz="2550">
                <a:solidFill>
                  <a:srgbClr val="000000"/>
                </a:solidFill>
                <a:latin typeface="Telegraf"/>
              </a:rPr>
              <a:t>Typically firms start small with limited expertise. Monopolists have the ability to charge a lower price than newcomers. </a:t>
            </a:r>
          </a:p>
          <a:p>
            <a:pPr marL="550548" indent="-275274" lvl="1">
              <a:lnSpc>
                <a:spcPts val="4335"/>
              </a:lnSpc>
              <a:buFont typeface="Arial"/>
              <a:buChar char="•"/>
            </a:pPr>
            <a:r>
              <a:rPr lang="en-US" sz="2550">
                <a:solidFill>
                  <a:srgbClr val="000000"/>
                </a:solidFill>
                <a:latin typeface="League Spartan"/>
              </a:rPr>
              <a:t>Natural Monopoly</a:t>
            </a:r>
          </a:p>
          <a:p>
            <a:pPr marL="1101096" indent="-367032" lvl="2">
              <a:lnSpc>
                <a:spcPts val="4335"/>
              </a:lnSpc>
              <a:buFont typeface="Arial"/>
              <a:buChar char="⚬"/>
            </a:pPr>
            <a:r>
              <a:rPr lang="en-US" sz="2550">
                <a:solidFill>
                  <a:srgbClr val="000000"/>
                </a:solidFill>
                <a:latin typeface="Telegraf"/>
              </a:rPr>
              <a:t>Only enough revenue and economies of scale to support one firm</a:t>
            </a:r>
          </a:p>
          <a:p>
            <a:pPr marL="550548" indent="-275274" lvl="1">
              <a:lnSpc>
                <a:spcPts val="4335"/>
              </a:lnSpc>
              <a:buFont typeface="Arial"/>
              <a:buChar char="•"/>
            </a:pPr>
            <a:r>
              <a:rPr lang="en-US" sz="2550">
                <a:solidFill>
                  <a:srgbClr val="000000"/>
                </a:solidFill>
                <a:latin typeface="League Spartan"/>
              </a:rPr>
              <a:t>Legal Barriers</a:t>
            </a:r>
          </a:p>
          <a:p>
            <a:pPr marL="1101096" indent="-367032" lvl="2">
              <a:lnSpc>
                <a:spcPts val="4335"/>
              </a:lnSpc>
              <a:buFont typeface="Arial"/>
              <a:buChar char="⚬"/>
            </a:pPr>
            <a:r>
              <a:rPr lang="en-US" sz="2550">
                <a:solidFill>
                  <a:srgbClr val="000000"/>
                </a:solidFill>
                <a:latin typeface="Telegraf"/>
              </a:rPr>
              <a:t>Patents, Copyright, Licenses, etc. </a:t>
            </a:r>
          </a:p>
          <a:p>
            <a:pPr marL="550548" indent="-275274" lvl="1">
              <a:lnSpc>
                <a:spcPts val="4335"/>
              </a:lnSpc>
              <a:buFont typeface="Arial"/>
              <a:buChar char="•"/>
            </a:pPr>
            <a:r>
              <a:rPr lang="en-US" sz="2550">
                <a:solidFill>
                  <a:srgbClr val="000000"/>
                </a:solidFill>
                <a:latin typeface="League Spartan"/>
              </a:rPr>
              <a:t>Branding</a:t>
            </a:r>
          </a:p>
          <a:p>
            <a:pPr marL="1101096" indent="-367032" lvl="2">
              <a:lnSpc>
                <a:spcPts val="4335"/>
              </a:lnSpc>
              <a:buFont typeface="Arial"/>
              <a:buChar char="⚬"/>
            </a:pPr>
            <a:r>
              <a:rPr lang="en-US" sz="2550">
                <a:solidFill>
                  <a:srgbClr val="000000"/>
                </a:solidFill>
                <a:latin typeface="Telegraf"/>
              </a:rPr>
              <a:t>Customers may be loyal to a certain firm due to marketing. Kleenex, Band-Aid, etc.</a:t>
            </a:r>
          </a:p>
          <a:p>
            <a:pPr marL="550548" indent="-275274" lvl="1">
              <a:lnSpc>
                <a:spcPts val="4335"/>
              </a:lnSpc>
              <a:buFont typeface="Arial"/>
              <a:buChar char="•"/>
            </a:pPr>
            <a:r>
              <a:rPr lang="en-US" sz="2550">
                <a:solidFill>
                  <a:srgbClr val="000000"/>
                </a:solidFill>
                <a:latin typeface="League Spartan"/>
              </a:rPr>
              <a:t>Anti-Competitive Behavior</a:t>
            </a:r>
          </a:p>
          <a:p>
            <a:pPr marL="1101096" indent="-367032" lvl="2">
              <a:lnSpc>
                <a:spcPts val="4335"/>
              </a:lnSpc>
              <a:buFont typeface="Arial"/>
              <a:buChar char="⚬"/>
            </a:pPr>
            <a:r>
              <a:rPr lang="en-US" sz="2550">
                <a:solidFill>
                  <a:srgbClr val="000000"/>
                </a:solidFill>
                <a:latin typeface="Telegraf"/>
              </a:rPr>
              <a:t>A monopolist can charge lower costs due to economies of scale. Therefore, they can lower their price to suffocate upcoming competitors. </a:t>
            </a:r>
          </a:p>
          <a:p>
            <a:pPr>
              <a:lnSpc>
                <a:spcPts val="5015"/>
              </a:lnSpc>
            </a:pPr>
          </a:p>
        </p:txBody>
      </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0">
            <a:off x="14769326" y="3387725"/>
            <a:ext cx="3667316" cy="4114800"/>
          </a:xfrm>
          <a:prstGeom prst="rect">
            <a:avLst/>
          </a:prstGeom>
        </p:spPr>
      </p:pic>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6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342163" y="5633070"/>
            <a:ext cx="4099837" cy="4114800"/>
          </a:xfrm>
          <a:prstGeom prst="rect">
            <a:avLst/>
          </a:prstGeom>
        </p:spPr>
      </p:pic>
      <p:grpSp>
        <p:nvGrpSpPr>
          <p:cNvPr name="Group 3" id="3"/>
          <p:cNvGrpSpPr/>
          <p:nvPr/>
        </p:nvGrpSpPr>
        <p:grpSpPr>
          <a:xfrm rot="0">
            <a:off x="1028700" y="3784803"/>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Graphing Monopolies</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6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9289" y="548681"/>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Graphing A Monopoly</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688059" y="1771926"/>
            <a:ext cx="16911881" cy="4445000"/>
          </a:xfrm>
          <a:prstGeom prst="rect">
            <a:avLst/>
          </a:prstGeom>
        </p:spPr>
        <p:txBody>
          <a:bodyPr anchor="t" rtlCol="false" tIns="0" lIns="0" bIns="0" rIns="0">
            <a:spAutoFit/>
          </a:bodyPr>
          <a:lstStyle/>
          <a:p>
            <a:pPr algn="ctr">
              <a:lnSpc>
                <a:spcPts val="5355"/>
              </a:lnSpc>
            </a:pPr>
          </a:p>
          <a:p>
            <a:pPr>
              <a:lnSpc>
                <a:spcPts val="5015"/>
              </a:lnSpc>
            </a:pPr>
            <a:r>
              <a:rPr lang="en-US" sz="2950">
                <a:solidFill>
                  <a:srgbClr val="000000"/>
                </a:solidFill>
                <a:latin typeface="League Spartan Bold"/>
              </a:rPr>
              <a:t>Key Components:</a:t>
            </a:r>
          </a:p>
          <a:p>
            <a:pPr marL="636906" indent="-318453" lvl="1">
              <a:lnSpc>
                <a:spcPts val="5015"/>
              </a:lnSpc>
              <a:buFont typeface="Arial"/>
              <a:buChar char="•"/>
            </a:pPr>
            <a:r>
              <a:rPr lang="en-US" sz="2950">
                <a:solidFill>
                  <a:srgbClr val="000000"/>
                </a:solidFill>
                <a:latin typeface="League Spartan Bold"/>
              </a:rPr>
              <a:t>Only one diagram. The singular firm IS the market. </a:t>
            </a:r>
          </a:p>
          <a:p>
            <a:pPr marL="636906" indent="-318453" lvl="1">
              <a:lnSpc>
                <a:spcPts val="5015"/>
              </a:lnSpc>
              <a:buFont typeface="Arial"/>
              <a:buChar char="•"/>
            </a:pPr>
            <a:r>
              <a:rPr lang="en-US" sz="2950">
                <a:solidFill>
                  <a:srgbClr val="000000"/>
                </a:solidFill>
                <a:latin typeface="League Spartan Bold"/>
              </a:rPr>
              <a:t>The cost curves are exactly the same (AC, MC)</a:t>
            </a:r>
          </a:p>
          <a:p>
            <a:pPr marL="636906" indent="-318453" lvl="1">
              <a:lnSpc>
                <a:spcPts val="5015"/>
              </a:lnSpc>
              <a:buFont typeface="Arial"/>
              <a:buChar char="•"/>
            </a:pPr>
            <a:r>
              <a:rPr lang="en-US" sz="2950">
                <a:solidFill>
                  <a:srgbClr val="000000"/>
                </a:solidFill>
                <a:latin typeface="League Spartan Bold"/>
              </a:rPr>
              <a:t>The profit Maximizing rule still worked to find the quantity. (MR=MC)</a:t>
            </a:r>
          </a:p>
          <a:p>
            <a:pPr>
              <a:lnSpc>
                <a:spcPts val="5015"/>
              </a:lnSpc>
            </a:pPr>
          </a:p>
          <a:p>
            <a:pPr>
              <a:lnSpc>
                <a:spcPts val="5015"/>
              </a:lnSpc>
            </a:pPr>
          </a:p>
        </p:txBody>
      </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176611" y="5993130"/>
            <a:ext cx="3934778" cy="4114800"/>
          </a:xfrm>
          <a:prstGeom prst="rect">
            <a:avLst/>
          </a:prstGeom>
        </p:spPr>
      </p:pic>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6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4524336" y="2339378"/>
            <a:ext cx="8476070" cy="7768552"/>
          </a:xfrm>
          <a:prstGeom prst="rect">
            <a:avLst/>
          </a:prstGeom>
        </p:spPr>
      </p:pic>
      <p:grpSp>
        <p:nvGrpSpPr>
          <p:cNvPr name="Group 3" id="3"/>
          <p:cNvGrpSpPr/>
          <p:nvPr/>
        </p:nvGrpSpPr>
        <p:grpSpPr>
          <a:xfrm rot="0">
            <a:off x="969289" y="548681"/>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Monopoly Diagram</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7" id="7"/>
          <p:cNvSpPr txBox="true"/>
          <p:nvPr/>
        </p:nvSpPr>
        <p:spPr>
          <a:xfrm rot="0">
            <a:off x="0" y="6860358"/>
            <a:ext cx="5784428" cy="259715"/>
          </a:xfrm>
          <a:prstGeom prst="rect">
            <a:avLst/>
          </a:prstGeom>
        </p:spPr>
        <p:txBody>
          <a:bodyPr anchor="t" rtlCol="false" tIns="0" lIns="0" bIns="0" rIns="0">
            <a:spAutoFit/>
          </a:bodyPr>
          <a:lstStyle/>
          <a:p>
            <a:pPr algn="ctr">
              <a:lnSpc>
                <a:spcPts val="1959"/>
              </a:lnSpc>
            </a:pPr>
            <a:r>
              <a:rPr lang="en-US" sz="1399">
                <a:solidFill>
                  <a:srgbClr val="000000"/>
                </a:solidFill>
                <a:latin typeface="Arimo"/>
              </a:rPr>
              <a:t>**No AC curve on this diagram**</a:t>
            </a:r>
          </a:p>
        </p:txBody>
      </p:sp>
    </p:spTree>
  </p:cSld>
  <p:clrMapOvr>
    <a:masterClrMapping/>
  </p:clrMapOvr>
</p:sld>
</file>

<file path=ppt/slides/slide6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0" y="2157355"/>
            <a:ext cx="8476070" cy="7768552"/>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2104291" y="6940226"/>
            <a:ext cx="2712392" cy="3257239"/>
          </a:xfrm>
          <a:prstGeom prst="rect">
            <a:avLst/>
          </a:prstGeom>
        </p:spPr>
      </p:pic>
      <p:grpSp>
        <p:nvGrpSpPr>
          <p:cNvPr name="Group 4" id="4"/>
          <p:cNvGrpSpPr/>
          <p:nvPr/>
        </p:nvGrpSpPr>
        <p:grpSpPr>
          <a:xfrm rot="0">
            <a:off x="969289" y="548681"/>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Monopoly Diagram</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8" id="8"/>
          <p:cNvSpPr txBox="true"/>
          <p:nvPr/>
        </p:nvSpPr>
        <p:spPr>
          <a:xfrm rot="0">
            <a:off x="10568272" y="2727657"/>
            <a:ext cx="5784428" cy="3986531"/>
          </a:xfrm>
          <a:prstGeom prst="rect">
            <a:avLst/>
          </a:prstGeom>
        </p:spPr>
        <p:txBody>
          <a:bodyPr anchor="t" rtlCol="false" tIns="0" lIns="0" bIns="0" rIns="0">
            <a:spAutoFit/>
          </a:bodyPr>
          <a:lstStyle/>
          <a:p>
            <a:pPr algn="ctr">
              <a:lnSpc>
                <a:spcPts val="3919"/>
              </a:lnSpc>
            </a:pPr>
            <a:r>
              <a:rPr lang="en-US" sz="2799">
                <a:solidFill>
                  <a:srgbClr val="000000"/>
                </a:solidFill>
                <a:latin typeface="Telegraf"/>
              </a:rPr>
              <a:t>The key difference between a monopoly diagram and perfect competition is that monopolies are able to set their price. So they do not set their price where MR = MC, just the quantity.  The price monopolies sell at is the one which consumers are willing to pay (D). </a:t>
            </a:r>
          </a:p>
        </p:txBody>
      </p:sp>
    </p:spTree>
  </p:cSld>
  <p:clrMapOvr>
    <a:masterClrMapping/>
  </p:clrMapOvr>
</p:sld>
</file>

<file path=ppt/slides/slide6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028700" y="2420209"/>
            <a:ext cx="8220779" cy="6729892"/>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1755031" y="6882007"/>
            <a:ext cx="3759452" cy="2904177"/>
          </a:xfrm>
          <a:prstGeom prst="rect">
            <a:avLst/>
          </a:prstGeom>
        </p:spPr>
      </p:pic>
      <p:grpSp>
        <p:nvGrpSpPr>
          <p:cNvPr name="Group 4" id="4"/>
          <p:cNvGrpSpPr/>
          <p:nvPr/>
        </p:nvGrpSpPr>
        <p:grpSpPr>
          <a:xfrm rot="0">
            <a:off x="969289" y="548681"/>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Practice</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8" id="8"/>
          <p:cNvSpPr txBox="true"/>
          <p:nvPr/>
        </p:nvSpPr>
        <p:spPr>
          <a:xfrm rot="0">
            <a:off x="10981741" y="1933797"/>
            <a:ext cx="5784428" cy="4481831"/>
          </a:xfrm>
          <a:prstGeom prst="rect">
            <a:avLst/>
          </a:prstGeom>
        </p:spPr>
        <p:txBody>
          <a:bodyPr anchor="t" rtlCol="false" tIns="0" lIns="0" bIns="0" rIns="0">
            <a:spAutoFit/>
          </a:bodyPr>
          <a:lstStyle/>
          <a:p>
            <a:pPr>
              <a:lnSpc>
                <a:spcPts val="3919"/>
              </a:lnSpc>
            </a:pPr>
            <a:r>
              <a:rPr lang="en-US" sz="2799">
                <a:solidFill>
                  <a:srgbClr val="000000"/>
                </a:solidFill>
                <a:latin typeface="Telegraf"/>
              </a:rPr>
              <a:t>Analyze the diagram and determine:</a:t>
            </a:r>
          </a:p>
          <a:p>
            <a:pPr marL="604511" indent="-302256" lvl="1">
              <a:lnSpc>
                <a:spcPts val="3919"/>
              </a:lnSpc>
              <a:buFont typeface="Arial"/>
              <a:buChar char="•"/>
            </a:pPr>
            <a:r>
              <a:rPr lang="en-US" sz="2799">
                <a:solidFill>
                  <a:srgbClr val="000000"/>
                </a:solidFill>
                <a:latin typeface="Telegraf"/>
              </a:rPr>
              <a:t>Quantity produced</a:t>
            </a:r>
          </a:p>
          <a:p>
            <a:pPr marL="604511" indent="-302256" lvl="1">
              <a:lnSpc>
                <a:spcPts val="3919"/>
              </a:lnSpc>
              <a:buFont typeface="Arial"/>
              <a:buChar char="•"/>
            </a:pPr>
            <a:r>
              <a:rPr lang="en-US" sz="2799">
                <a:solidFill>
                  <a:srgbClr val="000000"/>
                </a:solidFill>
                <a:latin typeface="Telegraf"/>
              </a:rPr>
              <a:t>Price Sold</a:t>
            </a:r>
          </a:p>
          <a:p>
            <a:pPr marL="604511" indent="-302256" lvl="1">
              <a:lnSpc>
                <a:spcPts val="3919"/>
              </a:lnSpc>
              <a:buFont typeface="Arial"/>
              <a:buChar char="•"/>
            </a:pPr>
            <a:r>
              <a:rPr lang="en-US" sz="2799">
                <a:solidFill>
                  <a:srgbClr val="000000"/>
                </a:solidFill>
                <a:latin typeface="Telegraf"/>
              </a:rPr>
              <a:t>Total Revenue</a:t>
            </a:r>
          </a:p>
          <a:p>
            <a:pPr marL="604511" indent="-302256" lvl="1">
              <a:lnSpc>
                <a:spcPts val="3919"/>
              </a:lnSpc>
              <a:buFont typeface="Arial"/>
              <a:buChar char="•"/>
            </a:pPr>
            <a:r>
              <a:rPr lang="en-US" sz="2799">
                <a:solidFill>
                  <a:srgbClr val="000000"/>
                </a:solidFill>
                <a:latin typeface="Telegraf"/>
              </a:rPr>
              <a:t>Total Costs</a:t>
            </a:r>
          </a:p>
          <a:p>
            <a:pPr marL="604511" indent="-302256" lvl="1">
              <a:lnSpc>
                <a:spcPts val="3919"/>
              </a:lnSpc>
              <a:buFont typeface="Arial"/>
              <a:buChar char="•"/>
            </a:pPr>
            <a:r>
              <a:rPr lang="en-US" sz="2799">
                <a:solidFill>
                  <a:srgbClr val="000000"/>
                </a:solidFill>
                <a:latin typeface="Telegraf"/>
              </a:rPr>
              <a:t>Normal Profit, Abnormal Profit, or Loss</a:t>
            </a:r>
          </a:p>
          <a:p>
            <a:pPr marL="604511" indent="-302256" lvl="1">
              <a:lnSpc>
                <a:spcPts val="3919"/>
              </a:lnSpc>
              <a:buFont typeface="Arial"/>
              <a:buChar char="•"/>
            </a:pPr>
            <a:r>
              <a:rPr lang="en-US" sz="2799">
                <a:solidFill>
                  <a:srgbClr val="000000"/>
                </a:solidFill>
                <a:latin typeface="Telegraf"/>
              </a:rPr>
              <a:t>Allocatively Efficient Quantity</a:t>
            </a:r>
          </a:p>
        </p:txBody>
      </p:sp>
    </p:spTree>
  </p:cSld>
  <p:clrMapOvr>
    <a:masterClrMapping/>
  </p:clrMapOvr>
</p:sld>
</file>

<file path=ppt/slides/slide6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076833" y="1996150"/>
            <a:ext cx="8067167" cy="6646794"/>
          </a:xfrm>
          <a:prstGeom prst="rect">
            <a:avLst/>
          </a:prstGeom>
        </p:spPr>
      </p:pic>
      <p:grpSp>
        <p:nvGrpSpPr>
          <p:cNvPr name="Group 3" id="3"/>
          <p:cNvGrpSpPr/>
          <p:nvPr/>
        </p:nvGrpSpPr>
        <p:grpSpPr>
          <a:xfrm rot="0">
            <a:off x="969289" y="548681"/>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Practice</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7" id="7"/>
          <p:cNvSpPr txBox="true"/>
          <p:nvPr/>
        </p:nvSpPr>
        <p:spPr>
          <a:xfrm rot="0">
            <a:off x="10882509" y="2744196"/>
            <a:ext cx="6545212" cy="4481831"/>
          </a:xfrm>
          <a:prstGeom prst="rect">
            <a:avLst/>
          </a:prstGeom>
        </p:spPr>
        <p:txBody>
          <a:bodyPr anchor="t" rtlCol="false" tIns="0" lIns="0" bIns="0" rIns="0">
            <a:spAutoFit/>
          </a:bodyPr>
          <a:lstStyle/>
          <a:p>
            <a:pPr>
              <a:lnSpc>
                <a:spcPts val="3919"/>
              </a:lnSpc>
            </a:pPr>
            <a:r>
              <a:rPr lang="en-US" sz="2799">
                <a:solidFill>
                  <a:srgbClr val="000000"/>
                </a:solidFill>
                <a:latin typeface="Telegraf"/>
              </a:rPr>
              <a:t>Analyze the diagram and determine:</a:t>
            </a:r>
          </a:p>
          <a:p>
            <a:pPr marL="604511" indent="-302256" lvl="1">
              <a:lnSpc>
                <a:spcPts val="3919"/>
              </a:lnSpc>
              <a:buFont typeface="Arial"/>
              <a:buChar char="•"/>
            </a:pPr>
            <a:r>
              <a:rPr lang="en-US" sz="2799">
                <a:solidFill>
                  <a:srgbClr val="000000"/>
                </a:solidFill>
                <a:latin typeface="Telegraf"/>
              </a:rPr>
              <a:t>Quantity produced </a:t>
            </a:r>
            <a:r>
              <a:rPr lang="en-US" sz="2799">
                <a:solidFill>
                  <a:srgbClr val="DD2529"/>
                </a:solidFill>
                <a:latin typeface="Telegraf Bold"/>
              </a:rPr>
              <a:t>20</a:t>
            </a:r>
          </a:p>
          <a:p>
            <a:pPr marL="604511" indent="-302256" lvl="1">
              <a:lnSpc>
                <a:spcPts val="3919"/>
              </a:lnSpc>
              <a:buFont typeface="Arial"/>
              <a:buChar char="•"/>
            </a:pPr>
            <a:r>
              <a:rPr lang="en-US" sz="2799">
                <a:solidFill>
                  <a:srgbClr val="000000"/>
                </a:solidFill>
                <a:latin typeface="Telegraf"/>
              </a:rPr>
              <a:t>Price Sold </a:t>
            </a:r>
            <a:r>
              <a:rPr lang="en-US" sz="2799">
                <a:solidFill>
                  <a:srgbClr val="DD2529"/>
                </a:solidFill>
                <a:latin typeface="Telegraf Bold"/>
              </a:rPr>
              <a:t>50</a:t>
            </a:r>
          </a:p>
          <a:p>
            <a:pPr marL="604511" indent="-302256" lvl="1">
              <a:lnSpc>
                <a:spcPts val="3919"/>
              </a:lnSpc>
              <a:buFont typeface="Arial"/>
              <a:buChar char="•"/>
            </a:pPr>
            <a:r>
              <a:rPr lang="en-US" sz="2799">
                <a:solidFill>
                  <a:srgbClr val="000000"/>
                </a:solidFill>
                <a:latin typeface="Telegraf"/>
              </a:rPr>
              <a:t>Total Revenue </a:t>
            </a:r>
            <a:r>
              <a:rPr lang="en-US" sz="2799">
                <a:solidFill>
                  <a:srgbClr val="DD2529"/>
                </a:solidFill>
                <a:latin typeface="Telegraf Bold"/>
              </a:rPr>
              <a:t>100</a:t>
            </a:r>
          </a:p>
          <a:p>
            <a:pPr marL="604511" indent="-302256" lvl="1">
              <a:lnSpc>
                <a:spcPts val="3919"/>
              </a:lnSpc>
              <a:buFont typeface="Arial"/>
              <a:buChar char="•"/>
            </a:pPr>
            <a:r>
              <a:rPr lang="en-US" sz="2799">
                <a:solidFill>
                  <a:srgbClr val="000000"/>
                </a:solidFill>
                <a:latin typeface="Telegraf"/>
              </a:rPr>
              <a:t>Total Costs </a:t>
            </a:r>
            <a:r>
              <a:rPr lang="en-US" sz="2799">
                <a:solidFill>
                  <a:srgbClr val="DD2529"/>
                </a:solidFill>
                <a:latin typeface="Telegraf Bold"/>
              </a:rPr>
              <a:t>80</a:t>
            </a:r>
          </a:p>
          <a:p>
            <a:pPr marL="604511" indent="-302256" lvl="1">
              <a:lnSpc>
                <a:spcPts val="3919"/>
              </a:lnSpc>
              <a:buFont typeface="Arial"/>
              <a:buChar char="•"/>
            </a:pPr>
            <a:r>
              <a:rPr lang="en-US" sz="2799">
                <a:solidFill>
                  <a:srgbClr val="000000"/>
                </a:solidFill>
                <a:latin typeface="Telegraf"/>
              </a:rPr>
              <a:t>Normal Profit, Abnormal Profit, or Loss   </a:t>
            </a:r>
            <a:r>
              <a:rPr lang="en-US" sz="2799">
                <a:solidFill>
                  <a:srgbClr val="DD2529"/>
                </a:solidFill>
                <a:latin typeface="Telegraf Bold"/>
              </a:rPr>
              <a:t>Abnormal Profit (20)</a:t>
            </a:r>
          </a:p>
          <a:p>
            <a:pPr marL="604511" indent="-302256" lvl="1">
              <a:lnSpc>
                <a:spcPts val="3919"/>
              </a:lnSpc>
              <a:buFont typeface="Arial"/>
              <a:buChar char="•"/>
            </a:pPr>
            <a:r>
              <a:rPr lang="en-US" sz="2799">
                <a:solidFill>
                  <a:srgbClr val="000000"/>
                </a:solidFill>
                <a:latin typeface="Telegraf"/>
              </a:rPr>
              <a:t>Allocatively Efficient Quantity </a:t>
            </a:r>
            <a:r>
              <a:rPr lang="en-US" sz="2799">
                <a:solidFill>
                  <a:srgbClr val="DD2529"/>
                </a:solidFill>
                <a:latin typeface="Telegraf Bold"/>
              </a:rPr>
              <a:t>30 (P = MC)</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9289" y="548681"/>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Oligopoly</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grpSp>
        <p:nvGrpSpPr>
          <p:cNvPr name="Group 5" id="5"/>
          <p:cNvGrpSpPr/>
          <p:nvPr/>
        </p:nvGrpSpPr>
        <p:grpSpPr>
          <a:xfrm rot="0">
            <a:off x="7084328" y="1823417"/>
            <a:ext cx="4119343" cy="2445860"/>
            <a:chOff x="0" y="0"/>
            <a:chExt cx="5492458" cy="3261147"/>
          </a:xfrm>
        </p:grpSpPr>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0" y="0"/>
              <a:ext cx="5492458" cy="3261147"/>
            </a:xfrm>
            <a:prstGeom prst="rect">
              <a:avLst/>
            </a:prstGeom>
          </p:spPr>
        </p:pic>
        <p:sp>
          <p:nvSpPr>
            <p:cNvPr name="TextBox 7" id="7"/>
            <p:cNvSpPr txBox="true"/>
            <p:nvPr/>
          </p:nvSpPr>
          <p:spPr>
            <a:xfrm rot="0">
              <a:off x="1103520" y="1385040"/>
              <a:ext cx="3285417" cy="567267"/>
            </a:xfrm>
            <a:prstGeom prst="rect">
              <a:avLst/>
            </a:prstGeom>
          </p:spPr>
          <p:txBody>
            <a:bodyPr anchor="t" rtlCol="false" tIns="0" lIns="0" bIns="0" rIns="0">
              <a:spAutoFit/>
            </a:bodyPr>
            <a:lstStyle/>
            <a:p>
              <a:pPr algn="ctr">
                <a:lnSpc>
                  <a:spcPts val="3040"/>
                </a:lnSpc>
              </a:pPr>
              <a:r>
                <a:rPr lang="en-US" sz="3200" spc="-160">
                  <a:solidFill>
                    <a:srgbClr val="FFFFFF"/>
                  </a:solidFill>
                  <a:latin typeface="League Spartan"/>
                </a:rPr>
                <a:t>Oligopoly</a:t>
              </a:r>
            </a:p>
          </p:txBody>
        </p:sp>
      </p:grpSp>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343737" y="212263"/>
            <a:ext cx="2744675" cy="2281511"/>
          </a:xfrm>
          <a:prstGeom prst="rect">
            <a:avLst/>
          </a:prstGeom>
        </p:spPr>
      </p:pic>
      <p:pic>
        <p:nvPicPr>
          <p:cNvPr name="Picture 9" id="9"/>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5650288" y="3758469"/>
            <a:ext cx="2131575" cy="1937795"/>
          </a:xfrm>
          <a:prstGeom prst="rect">
            <a:avLst/>
          </a:prstGeom>
        </p:spPr>
      </p:pic>
      <p:pic>
        <p:nvPicPr>
          <p:cNvPr name="Picture 10" id="10"/>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2853105" y="2018188"/>
            <a:ext cx="2058377" cy="2468818"/>
          </a:xfrm>
          <a:prstGeom prst="rect">
            <a:avLst/>
          </a:prstGeom>
        </p:spPr>
      </p:pic>
      <p:sp>
        <p:nvSpPr>
          <p:cNvPr name="TextBox 11" id="11"/>
          <p:cNvSpPr txBox="true"/>
          <p:nvPr/>
        </p:nvSpPr>
        <p:spPr>
          <a:xfrm rot="0">
            <a:off x="903063" y="4296506"/>
            <a:ext cx="16481874" cy="5400675"/>
          </a:xfrm>
          <a:prstGeom prst="rect">
            <a:avLst/>
          </a:prstGeom>
        </p:spPr>
        <p:txBody>
          <a:bodyPr anchor="t" rtlCol="false" tIns="0" lIns="0" bIns="0" rIns="0">
            <a:spAutoFit/>
          </a:bodyPr>
          <a:lstStyle/>
          <a:p>
            <a:pPr algn="ctr">
              <a:lnSpc>
                <a:spcPts val="5355"/>
              </a:lnSpc>
            </a:pPr>
            <a:r>
              <a:rPr lang="en-US" sz="3150">
                <a:solidFill>
                  <a:srgbClr val="000000"/>
                </a:solidFill>
                <a:latin typeface="Telegraf Bold"/>
              </a:rPr>
              <a:t>Characteristics</a:t>
            </a:r>
          </a:p>
          <a:p>
            <a:pPr marL="680085" indent="-340042" lvl="1">
              <a:lnSpc>
                <a:spcPts val="5355"/>
              </a:lnSpc>
              <a:buFont typeface="Arial"/>
              <a:buChar char="•"/>
            </a:pPr>
            <a:r>
              <a:rPr lang="en-US" sz="3150">
                <a:solidFill>
                  <a:srgbClr val="000000"/>
                </a:solidFill>
                <a:latin typeface="Telegraf"/>
              </a:rPr>
              <a:t>A few large firms</a:t>
            </a:r>
          </a:p>
          <a:p>
            <a:pPr marL="680085" indent="-340042" lvl="1">
              <a:lnSpc>
                <a:spcPts val="5355"/>
              </a:lnSpc>
              <a:buFont typeface="Arial"/>
              <a:buChar char="•"/>
            </a:pPr>
            <a:r>
              <a:rPr lang="en-US" sz="3150">
                <a:solidFill>
                  <a:srgbClr val="000000"/>
                </a:solidFill>
                <a:latin typeface="Telegraf"/>
              </a:rPr>
              <a:t>Identical or Differentiated products </a:t>
            </a:r>
          </a:p>
          <a:p>
            <a:pPr marL="680085" indent="-340042" lvl="1">
              <a:lnSpc>
                <a:spcPts val="5355"/>
              </a:lnSpc>
              <a:buFont typeface="Arial"/>
              <a:buChar char="•"/>
            </a:pPr>
            <a:r>
              <a:rPr lang="en-US" sz="3150">
                <a:solidFill>
                  <a:srgbClr val="000000"/>
                </a:solidFill>
                <a:latin typeface="Telegraf"/>
              </a:rPr>
              <a:t>High barriers to entry (easy for firms to enter and exit the market)</a:t>
            </a:r>
          </a:p>
          <a:p>
            <a:pPr marL="680085" indent="-340042" lvl="1">
              <a:lnSpc>
                <a:spcPts val="5355"/>
              </a:lnSpc>
              <a:buFont typeface="Arial"/>
              <a:buChar char="•"/>
            </a:pPr>
            <a:r>
              <a:rPr lang="en-US" sz="3150">
                <a:solidFill>
                  <a:srgbClr val="000000"/>
                </a:solidFill>
                <a:latin typeface="Telegraf"/>
              </a:rPr>
              <a:t>Limited market power</a:t>
            </a:r>
          </a:p>
          <a:p>
            <a:pPr marL="680085" indent="-340042" lvl="1">
              <a:lnSpc>
                <a:spcPts val="5355"/>
              </a:lnSpc>
              <a:buFont typeface="Arial"/>
              <a:buChar char="•"/>
            </a:pPr>
            <a:r>
              <a:rPr lang="en-US" sz="3150">
                <a:solidFill>
                  <a:srgbClr val="000000"/>
                </a:solidFill>
                <a:latin typeface="Telegraf"/>
              </a:rPr>
              <a:t>Strong </a:t>
            </a:r>
            <a:r>
              <a:rPr lang="en-US" sz="3150">
                <a:solidFill>
                  <a:srgbClr val="C22124"/>
                </a:solidFill>
                <a:latin typeface="Telegraf Bold"/>
              </a:rPr>
              <a:t>interdependence</a:t>
            </a:r>
            <a:r>
              <a:rPr lang="en-US" sz="3150">
                <a:solidFill>
                  <a:srgbClr val="000000"/>
                </a:solidFill>
                <a:latin typeface="Telegraf"/>
              </a:rPr>
              <a:t> between firms</a:t>
            </a:r>
          </a:p>
          <a:p>
            <a:pPr>
              <a:lnSpc>
                <a:spcPts val="5355"/>
              </a:lnSpc>
            </a:pPr>
          </a:p>
          <a:p>
            <a:pPr>
              <a:lnSpc>
                <a:spcPts val="5355"/>
              </a:lnSpc>
            </a:pPr>
            <a:r>
              <a:rPr lang="en-US" sz="3150">
                <a:solidFill>
                  <a:srgbClr val="000000"/>
                </a:solidFill>
                <a:latin typeface="Telegraf Bold"/>
              </a:rPr>
              <a:t>Example: Gas Stations, Airlines, Internet/Mobile Providers,  </a:t>
            </a:r>
          </a:p>
        </p:txBody>
      </p:sp>
      <p:sp>
        <p:nvSpPr>
          <p:cNvPr name="TextBox 12" id="12"/>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7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5928149" y="3841345"/>
            <a:ext cx="6018253" cy="5006782"/>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0" y="3576725"/>
            <a:ext cx="4597797" cy="2919601"/>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3189864" y="3086100"/>
            <a:ext cx="4411579" cy="4114800"/>
          </a:xfrm>
          <a:prstGeom prst="rect">
            <a:avLst/>
          </a:prstGeom>
        </p:spPr>
      </p:pic>
      <p:grpSp>
        <p:nvGrpSpPr>
          <p:cNvPr name="Group 5" id="5"/>
          <p:cNvGrpSpPr/>
          <p:nvPr/>
        </p:nvGrpSpPr>
        <p:grpSpPr>
          <a:xfrm rot="0">
            <a:off x="969289" y="548681"/>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Monopoly Making Profit</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9" id="9"/>
          <p:cNvSpPr txBox="true"/>
          <p:nvPr/>
        </p:nvSpPr>
        <p:spPr>
          <a:xfrm rot="0">
            <a:off x="4515215" y="1751870"/>
            <a:ext cx="9257570" cy="1014731"/>
          </a:xfrm>
          <a:prstGeom prst="rect">
            <a:avLst/>
          </a:prstGeom>
        </p:spPr>
        <p:txBody>
          <a:bodyPr anchor="t" rtlCol="false" tIns="0" lIns="0" bIns="0" rIns="0">
            <a:spAutoFit/>
          </a:bodyPr>
          <a:lstStyle/>
          <a:p>
            <a:pPr algn="ctr">
              <a:lnSpc>
                <a:spcPts val="3919"/>
              </a:lnSpc>
            </a:pPr>
            <a:r>
              <a:rPr lang="en-US" sz="2799">
                <a:solidFill>
                  <a:srgbClr val="000000"/>
                </a:solidFill>
                <a:latin typeface="Telegraf"/>
              </a:rPr>
              <a:t>Unlike perfect competition, Monopolies are able to make abnormal profits in the short and long-run. </a:t>
            </a:r>
          </a:p>
        </p:txBody>
      </p:sp>
    </p:spTree>
  </p:cSld>
  <p:clrMapOvr>
    <a:masterClrMapping/>
  </p:clrMapOvr>
</p:sld>
</file>

<file path=ppt/slides/slide7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5288233" y="3186358"/>
            <a:ext cx="7711534" cy="6921572"/>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0" y="5848074"/>
            <a:ext cx="5337594" cy="4114800"/>
          </a:xfrm>
          <a:prstGeom prst="rect">
            <a:avLst/>
          </a:prstGeom>
        </p:spPr>
      </p:pic>
      <p:pic>
        <p:nvPicPr>
          <p:cNvPr name="Picture 4" id="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13650418" y="6082665"/>
            <a:ext cx="4637582" cy="4114800"/>
          </a:xfrm>
          <a:prstGeom prst="rect">
            <a:avLst/>
          </a:prstGeom>
        </p:spPr>
      </p:pic>
      <p:grpSp>
        <p:nvGrpSpPr>
          <p:cNvPr name="Group 5" id="5"/>
          <p:cNvGrpSpPr/>
          <p:nvPr/>
        </p:nvGrpSpPr>
        <p:grpSpPr>
          <a:xfrm rot="0">
            <a:off x="969289" y="548681"/>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Natural Monopoly Diagram</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9" id="9"/>
          <p:cNvSpPr txBox="true"/>
          <p:nvPr/>
        </p:nvSpPr>
        <p:spPr>
          <a:xfrm rot="0">
            <a:off x="4515215" y="1751870"/>
            <a:ext cx="9257570" cy="1014731"/>
          </a:xfrm>
          <a:prstGeom prst="rect">
            <a:avLst/>
          </a:prstGeom>
        </p:spPr>
        <p:txBody>
          <a:bodyPr anchor="t" rtlCol="false" tIns="0" lIns="0" bIns="0" rIns="0">
            <a:spAutoFit/>
          </a:bodyPr>
          <a:lstStyle/>
          <a:p>
            <a:pPr algn="ctr">
              <a:lnSpc>
                <a:spcPts val="3919"/>
              </a:lnSpc>
            </a:pPr>
            <a:r>
              <a:rPr lang="en-US" sz="2799">
                <a:solidFill>
                  <a:srgbClr val="000000"/>
                </a:solidFill>
                <a:latin typeface="Telegraf"/>
              </a:rPr>
              <a:t>Natural Monopolies MUST use economies of scale, therefore their AC and MC curves look different. </a:t>
            </a:r>
          </a:p>
        </p:txBody>
      </p:sp>
    </p:spTree>
  </p:cSld>
  <p:clrMapOvr>
    <a:masterClrMapping/>
  </p:clrMapOvr>
</p:sld>
</file>

<file path=ppt/slides/slide7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6600" y="5666148"/>
            <a:ext cx="4114800" cy="4114800"/>
          </a:xfrm>
          <a:prstGeom prst="rect">
            <a:avLst/>
          </a:prstGeom>
        </p:spPr>
      </p:pic>
      <p:grpSp>
        <p:nvGrpSpPr>
          <p:cNvPr name="Group 3" id="3"/>
          <p:cNvGrpSpPr/>
          <p:nvPr/>
        </p:nvGrpSpPr>
        <p:grpSpPr>
          <a:xfrm rot="0">
            <a:off x="1028700" y="3784803"/>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Evaluation of Monopolies</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7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050165" y="5993130"/>
            <a:ext cx="6187669" cy="4114800"/>
          </a:xfrm>
          <a:prstGeom prst="rect">
            <a:avLst/>
          </a:prstGeom>
        </p:spPr>
      </p:pic>
      <p:grpSp>
        <p:nvGrpSpPr>
          <p:cNvPr name="Group 3" id="3"/>
          <p:cNvGrpSpPr/>
          <p:nvPr/>
        </p:nvGrpSpPr>
        <p:grpSpPr>
          <a:xfrm rot="0">
            <a:off x="969289" y="548681"/>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Evaluation of Monopoly</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7" id="7"/>
          <p:cNvSpPr txBox="true"/>
          <p:nvPr/>
        </p:nvSpPr>
        <p:spPr>
          <a:xfrm rot="0">
            <a:off x="903063" y="2043055"/>
            <a:ext cx="16481874" cy="3346926"/>
          </a:xfrm>
          <a:prstGeom prst="rect">
            <a:avLst/>
          </a:prstGeom>
        </p:spPr>
        <p:txBody>
          <a:bodyPr anchor="t" rtlCol="false" tIns="0" lIns="0" bIns="0" rIns="0">
            <a:spAutoFit/>
          </a:bodyPr>
          <a:lstStyle/>
          <a:p>
            <a:pPr algn="ctr">
              <a:lnSpc>
                <a:spcPts val="4097"/>
              </a:lnSpc>
            </a:pPr>
            <a:r>
              <a:rPr lang="en-US" sz="2750">
                <a:solidFill>
                  <a:srgbClr val="000000"/>
                </a:solidFill>
                <a:latin typeface="Telegraf Bold"/>
              </a:rPr>
              <a:t>Are Monopolies allocatively efficient? </a:t>
            </a:r>
          </a:p>
          <a:p>
            <a:pPr>
              <a:lnSpc>
                <a:spcPts val="3850"/>
              </a:lnSpc>
            </a:pPr>
            <a:r>
              <a:rPr lang="en-US" sz="2750">
                <a:solidFill>
                  <a:srgbClr val="000000"/>
                </a:solidFill>
                <a:latin typeface="Telegraf"/>
              </a:rPr>
              <a:t>No! Monopolies are not allocatively efficient because they </a:t>
            </a:r>
          </a:p>
          <a:p>
            <a:pPr marL="593727" indent="-296864" lvl="1">
              <a:lnSpc>
                <a:spcPts val="3850"/>
              </a:lnSpc>
              <a:buFont typeface="Arial"/>
              <a:buChar char="•"/>
            </a:pPr>
            <a:r>
              <a:rPr lang="en-US" sz="2750">
                <a:solidFill>
                  <a:srgbClr val="000000"/>
                </a:solidFill>
                <a:latin typeface="Telegraf"/>
              </a:rPr>
              <a:t>Don't produce where P = MC (Not Allocatively Efficient)</a:t>
            </a:r>
          </a:p>
          <a:p>
            <a:pPr marL="593727" indent="-296864" lvl="1">
              <a:lnSpc>
                <a:spcPts val="3850"/>
              </a:lnSpc>
              <a:buFont typeface="Arial"/>
              <a:buChar char="•"/>
            </a:pPr>
            <a:r>
              <a:rPr lang="en-US" sz="2750">
                <a:solidFill>
                  <a:srgbClr val="000000"/>
                </a:solidFill>
                <a:latin typeface="Telegraf"/>
              </a:rPr>
              <a:t>Charge a higher price than they should</a:t>
            </a:r>
          </a:p>
          <a:p>
            <a:pPr marL="593727" indent="-296864" lvl="1">
              <a:lnSpc>
                <a:spcPts val="3850"/>
              </a:lnSpc>
              <a:buFont typeface="Arial"/>
              <a:buChar char="•"/>
            </a:pPr>
            <a:r>
              <a:rPr lang="en-US" sz="2750">
                <a:solidFill>
                  <a:srgbClr val="000000"/>
                </a:solidFill>
                <a:latin typeface="Telegraf"/>
              </a:rPr>
              <a:t>Purposely don't produce enough in order to charge a higher price</a:t>
            </a:r>
          </a:p>
          <a:p>
            <a:pPr>
              <a:lnSpc>
                <a:spcPts val="3850"/>
              </a:lnSpc>
            </a:pPr>
          </a:p>
          <a:p>
            <a:pPr>
              <a:lnSpc>
                <a:spcPts val="2145"/>
              </a:lnSpc>
            </a:pPr>
          </a:p>
        </p:txBody>
      </p:sp>
    </p:spTree>
  </p:cSld>
  <p:clrMapOvr>
    <a:masterClrMapping/>
  </p:clrMapOvr>
</p:sld>
</file>

<file path=ppt/slides/slide7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2024005"/>
            <a:ext cx="16481874" cy="4423569"/>
          </a:xfrm>
          <a:prstGeom prst="rect">
            <a:avLst/>
          </a:prstGeom>
        </p:spPr>
        <p:txBody>
          <a:bodyPr anchor="t" rtlCol="false" tIns="0" lIns="0" bIns="0" rIns="0">
            <a:spAutoFit/>
          </a:bodyPr>
          <a:lstStyle/>
          <a:p>
            <a:pPr algn="ctr">
              <a:lnSpc>
                <a:spcPts val="4842"/>
              </a:lnSpc>
            </a:pPr>
            <a:r>
              <a:rPr lang="en-US" sz="3249">
                <a:solidFill>
                  <a:srgbClr val="DD2529"/>
                </a:solidFill>
                <a:latin typeface="Telegraf Bold"/>
              </a:rPr>
              <a:t>Disadvantages of Monopolies</a:t>
            </a:r>
          </a:p>
          <a:p>
            <a:pPr marL="593727" indent="-296864" lvl="1">
              <a:lnSpc>
                <a:spcPts val="3850"/>
              </a:lnSpc>
              <a:buFont typeface="Arial"/>
              <a:buChar char="•"/>
            </a:pPr>
            <a:r>
              <a:rPr lang="en-US" sz="2750">
                <a:solidFill>
                  <a:srgbClr val="000000"/>
                </a:solidFill>
                <a:latin typeface="Telegraf Bold"/>
              </a:rPr>
              <a:t>Consumers pay a higher price and have a lower quantity available compared to perfect competition.</a:t>
            </a:r>
          </a:p>
          <a:p>
            <a:pPr marL="593727" indent="-296864" lvl="1">
              <a:lnSpc>
                <a:spcPts val="3850"/>
              </a:lnSpc>
              <a:buFont typeface="Arial"/>
              <a:buChar char="•"/>
            </a:pPr>
            <a:r>
              <a:rPr lang="en-US" sz="2750">
                <a:solidFill>
                  <a:srgbClr val="000000"/>
                </a:solidFill>
                <a:latin typeface="Telegraf Bold"/>
              </a:rPr>
              <a:t>Loss of consumer surplus</a:t>
            </a:r>
          </a:p>
          <a:p>
            <a:pPr marL="593727" indent="-296864" lvl="1">
              <a:lnSpc>
                <a:spcPts val="3850"/>
              </a:lnSpc>
              <a:buFont typeface="Arial"/>
              <a:buChar char="•"/>
            </a:pPr>
            <a:r>
              <a:rPr lang="en-US" sz="2750">
                <a:solidFill>
                  <a:srgbClr val="000000"/>
                </a:solidFill>
                <a:latin typeface="Telegraf Bold"/>
              </a:rPr>
              <a:t>Less Innovation as there is little incentive</a:t>
            </a:r>
          </a:p>
          <a:p>
            <a:pPr marL="593727" indent="-296864" lvl="1">
              <a:lnSpc>
                <a:spcPts val="3850"/>
              </a:lnSpc>
              <a:buFont typeface="Arial"/>
              <a:buChar char="•"/>
            </a:pPr>
            <a:r>
              <a:rPr lang="en-US" sz="2750">
                <a:solidFill>
                  <a:srgbClr val="000000"/>
                </a:solidFill>
                <a:latin typeface="Telegraf Bold"/>
              </a:rPr>
              <a:t>Market Failure, Allocative Inefficiency</a:t>
            </a:r>
          </a:p>
          <a:p>
            <a:pPr marL="593727" indent="-296864" lvl="1">
              <a:lnSpc>
                <a:spcPts val="3850"/>
              </a:lnSpc>
              <a:buFont typeface="Arial"/>
              <a:buChar char="•"/>
            </a:pPr>
            <a:r>
              <a:rPr lang="en-US" sz="2750">
                <a:solidFill>
                  <a:srgbClr val="000000"/>
                </a:solidFill>
                <a:latin typeface="Telegraf Bold"/>
              </a:rPr>
              <a:t>Lower quality of goods or services as no suitable alternatives are available </a:t>
            </a:r>
          </a:p>
          <a:p>
            <a:pPr>
              <a:lnSpc>
                <a:spcPts val="3850"/>
              </a:lnSpc>
            </a:pPr>
          </a:p>
          <a:p>
            <a:pPr>
              <a:lnSpc>
                <a:spcPts val="2145"/>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6600" y="5993130"/>
            <a:ext cx="4114800" cy="4114800"/>
          </a:xfrm>
          <a:prstGeom prst="rect">
            <a:avLst/>
          </a:prstGeom>
        </p:spPr>
      </p:pic>
      <p:grpSp>
        <p:nvGrpSpPr>
          <p:cNvPr name="Group 4" id="4"/>
          <p:cNvGrpSpPr/>
          <p:nvPr/>
        </p:nvGrpSpPr>
        <p:grpSpPr>
          <a:xfrm rot="0">
            <a:off x="969289" y="548681"/>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Evaluation of Monopoly</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7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140607" y="5579661"/>
            <a:ext cx="4006786" cy="4114800"/>
          </a:xfrm>
          <a:prstGeom prst="rect">
            <a:avLst/>
          </a:prstGeom>
        </p:spPr>
      </p:pic>
      <p:grpSp>
        <p:nvGrpSpPr>
          <p:cNvPr name="Group 3" id="3"/>
          <p:cNvGrpSpPr/>
          <p:nvPr/>
        </p:nvGrpSpPr>
        <p:grpSpPr>
          <a:xfrm rot="0">
            <a:off x="969289" y="548681"/>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Evaluation of Monopoly</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7" id="7"/>
          <p:cNvSpPr txBox="true"/>
          <p:nvPr/>
        </p:nvSpPr>
        <p:spPr>
          <a:xfrm rot="0">
            <a:off x="1028700" y="2024005"/>
            <a:ext cx="16481874" cy="3452019"/>
          </a:xfrm>
          <a:prstGeom prst="rect">
            <a:avLst/>
          </a:prstGeom>
        </p:spPr>
        <p:txBody>
          <a:bodyPr anchor="t" rtlCol="false" tIns="0" lIns="0" bIns="0" rIns="0">
            <a:spAutoFit/>
          </a:bodyPr>
          <a:lstStyle/>
          <a:p>
            <a:pPr algn="ctr">
              <a:lnSpc>
                <a:spcPts val="4842"/>
              </a:lnSpc>
            </a:pPr>
            <a:r>
              <a:rPr lang="en-US" sz="3249">
                <a:solidFill>
                  <a:srgbClr val="2A8B56"/>
                </a:solidFill>
                <a:latin typeface="Telegraf Bold"/>
              </a:rPr>
              <a:t>Advantages of Monopolies</a:t>
            </a:r>
          </a:p>
          <a:p>
            <a:pPr marL="593727" indent="-296864" lvl="1">
              <a:lnSpc>
                <a:spcPts val="3850"/>
              </a:lnSpc>
              <a:buFont typeface="Arial"/>
              <a:buChar char="•"/>
            </a:pPr>
            <a:r>
              <a:rPr lang="en-US" sz="2750">
                <a:solidFill>
                  <a:srgbClr val="000000"/>
                </a:solidFill>
                <a:latin typeface="Telegraf Bold"/>
              </a:rPr>
              <a:t>Economies of scale can allow for lower production costs and lower price</a:t>
            </a:r>
          </a:p>
          <a:p>
            <a:pPr marL="593727" indent="-296864" lvl="1">
              <a:lnSpc>
                <a:spcPts val="3850"/>
              </a:lnSpc>
              <a:buFont typeface="Arial"/>
              <a:buChar char="•"/>
            </a:pPr>
            <a:r>
              <a:rPr lang="en-US" sz="2750">
                <a:solidFill>
                  <a:srgbClr val="000000"/>
                </a:solidFill>
                <a:latin typeface="Telegraf Bold"/>
              </a:rPr>
              <a:t>Natural Monopolies - typically ensures basic utilities at affordable prices for communities</a:t>
            </a:r>
          </a:p>
          <a:p>
            <a:pPr marL="593727" indent="-296864" lvl="1">
              <a:lnSpc>
                <a:spcPts val="3850"/>
              </a:lnSpc>
              <a:buFont typeface="Arial"/>
              <a:buChar char="•"/>
            </a:pPr>
            <a:r>
              <a:rPr lang="en-US" sz="2750">
                <a:solidFill>
                  <a:srgbClr val="000000"/>
                </a:solidFill>
                <a:latin typeface="Telegraf Bold"/>
              </a:rPr>
              <a:t>Research &amp; Development (Abnormal profits allow for funding to research)</a:t>
            </a:r>
          </a:p>
          <a:p>
            <a:pPr>
              <a:lnSpc>
                <a:spcPts val="3850"/>
              </a:lnSpc>
            </a:pPr>
          </a:p>
          <a:p>
            <a:pPr>
              <a:lnSpc>
                <a:spcPts val="3850"/>
              </a:lnSpc>
            </a:pPr>
          </a:p>
          <a:p>
            <a:pPr>
              <a:lnSpc>
                <a:spcPts val="2145"/>
              </a:lnSpc>
            </a:pPr>
          </a:p>
        </p:txBody>
      </p:sp>
    </p:spTree>
  </p:cSld>
  <p:clrMapOvr>
    <a:masterClrMapping/>
  </p:clrMapOvr>
</p:sld>
</file>

<file path=ppt/slides/slide76.xml><?xml version="1.0" encoding="utf-8"?>
<p:sld xmlns:p="http://schemas.openxmlformats.org/presentationml/2006/main" xmlns:a="http://schemas.openxmlformats.org/drawingml/2006/main" xmlns:r="http://schemas.openxmlformats.org/officeDocument/2006/relationships">
  <p:cSld>
    <p:bg>
      <p:bgPr>
        <a:solidFill>
          <a:srgbClr val="127BCB"/>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811087" y="4731926"/>
            <a:ext cx="4784647" cy="4724839"/>
          </a:xfrm>
          <a:prstGeom prst="rect">
            <a:avLst/>
          </a:prstGeom>
        </p:spPr>
      </p:pic>
      <p:grpSp>
        <p:nvGrpSpPr>
          <p:cNvPr name="Group 3" id="3"/>
          <p:cNvGrpSpPr/>
          <p:nvPr/>
        </p:nvGrpSpPr>
        <p:grpSpPr>
          <a:xfrm rot="0">
            <a:off x="1028700" y="2924787"/>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FFFFFF"/>
                  </a:solidFill>
                  <a:latin typeface="League Spartan"/>
                </a:rPr>
                <a:t>Monopolistic Competition</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7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9289" y="548681"/>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Monopolistic Competition</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grpSp>
        <p:nvGrpSpPr>
          <p:cNvPr name="Group 5" id="5"/>
          <p:cNvGrpSpPr/>
          <p:nvPr/>
        </p:nvGrpSpPr>
        <p:grpSpPr>
          <a:xfrm rot="0">
            <a:off x="7084328" y="1823417"/>
            <a:ext cx="4119343" cy="2445860"/>
            <a:chOff x="0" y="0"/>
            <a:chExt cx="5492458" cy="3261147"/>
          </a:xfrm>
        </p:grpSpPr>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0" y="0"/>
              <a:ext cx="5492458" cy="3261147"/>
            </a:xfrm>
            <a:prstGeom prst="rect">
              <a:avLst/>
            </a:prstGeom>
          </p:spPr>
        </p:pic>
        <p:sp>
          <p:nvSpPr>
            <p:cNvPr name="TextBox 7" id="7"/>
            <p:cNvSpPr txBox="true"/>
            <p:nvPr/>
          </p:nvSpPr>
          <p:spPr>
            <a:xfrm rot="0">
              <a:off x="1103520" y="1131040"/>
              <a:ext cx="3285417" cy="1075267"/>
            </a:xfrm>
            <a:prstGeom prst="rect">
              <a:avLst/>
            </a:prstGeom>
          </p:spPr>
          <p:txBody>
            <a:bodyPr anchor="t" rtlCol="false" tIns="0" lIns="0" bIns="0" rIns="0">
              <a:spAutoFit/>
            </a:bodyPr>
            <a:lstStyle/>
            <a:p>
              <a:pPr algn="ctr">
                <a:lnSpc>
                  <a:spcPts val="3040"/>
                </a:lnSpc>
              </a:pPr>
              <a:r>
                <a:rPr lang="en-US" sz="3200" spc="-160">
                  <a:solidFill>
                    <a:srgbClr val="FFFFFF"/>
                  </a:solidFill>
                  <a:latin typeface="League Spartan"/>
                </a:rPr>
                <a:t>Monopolistic Competition</a:t>
              </a:r>
            </a:p>
          </p:txBody>
        </p:sp>
      </p:grpSp>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559178" y="1685909"/>
            <a:ext cx="2728822" cy="1617447"/>
          </a:xfrm>
          <a:prstGeom prst="rect">
            <a:avLst/>
          </a:prstGeom>
        </p:spPr>
      </p:pic>
      <p:sp>
        <p:nvSpPr>
          <p:cNvPr name="TextBox 9" id="9"/>
          <p:cNvSpPr txBox="true"/>
          <p:nvPr/>
        </p:nvSpPr>
        <p:spPr>
          <a:xfrm rot="0">
            <a:off x="903063" y="4296506"/>
            <a:ext cx="16481874" cy="5400675"/>
          </a:xfrm>
          <a:prstGeom prst="rect">
            <a:avLst/>
          </a:prstGeom>
        </p:spPr>
        <p:txBody>
          <a:bodyPr anchor="t" rtlCol="false" tIns="0" lIns="0" bIns="0" rIns="0">
            <a:spAutoFit/>
          </a:bodyPr>
          <a:lstStyle/>
          <a:p>
            <a:pPr algn="ctr">
              <a:lnSpc>
                <a:spcPts val="5355"/>
              </a:lnSpc>
            </a:pPr>
            <a:r>
              <a:rPr lang="en-US" sz="3150">
                <a:solidFill>
                  <a:srgbClr val="000000"/>
                </a:solidFill>
                <a:latin typeface="Telegraf Bold"/>
              </a:rPr>
              <a:t>Characteristics</a:t>
            </a:r>
          </a:p>
          <a:p>
            <a:pPr marL="680085" indent="-340042" lvl="1">
              <a:lnSpc>
                <a:spcPts val="5355"/>
              </a:lnSpc>
              <a:buFont typeface="Arial"/>
              <a:buChar char="•"/>
            </a:pPr>
            <a:r>
              <a:rPr lang="en-US" sz="3150">
                <a:solidFill>
                  <a:srgbClr val="000000"/>
                </a:solidFill>
                <a:latin typeface="Telegraf"/>
              </a:rPr>
              <a:t>Many firms</a:t>
            </a:r>
          </a:p>
          <a:p>
            <a:pPr marL="680085" indent="-340042" lvl="1">
              <a:lnSpc>
                <a:spcPts val="5355"/>
              </a:lnSpc>
              <a:buFont typeface="Arial"/>
              <a:buChar char="•"/>
            </a:pPr>
            <a:r>
              <a:rPr lang="en-US" sz="3150">
                <a:solidFill>
                  <a:srgbClr val="000000"/>
                </a:solidFill>
                <a:latin typeface="Telegraf"/>
              </a:rPr>
              <a:t>Differentiated products (Same-Same but different)</a:t>
            </a:r>
          </a:p>
          <a:p>
            <a:pPr marL="680085" indent="-340042" lvl="1">
              <a:lnSpc>
                <a:spcPts val="5355"/>
              </a:lnSpc>
              <a:buFont typeface="Arial"/>
              <a:buChar char="•"/>
            </a:pPr>
            <a:r>
              <a:rPr lang="en-US" sz="3150">
                <a:solidFill>
                  <a:srgbClr val="000000"/>
                </a:solidFill>
                <a:latin typeface="Telegraf"/>
              </a:rPr>
              <a:t>Low barriers to entry (easy for firms to enter and exit the market)</a:t>
            </a:r>
          </a:p>
          <a:p>
            <a:pPr marL="680085" indent="-340042" lvl="1">
              <a:lnSpc>
                <a:spcPts val="5355"/>
              </a:lnSpc>
              <a:buFont typeface="Arial"/>
              <a:buChar char="•"/>
            </a:pPr>
            <a:r>
              <a:rPr lang="en-US" sz="3150">
                <a:solidFill>
                  <a:srgbClr val="000000"/>
                </a:solidFill>
                <a:latin typeface="Telegraf"/>
              </a:rPr>
              <a:t>Limited market power</a:t>
            </a:r>
          </a:p>
          <a:p>
            <a:pPr marL="680085" indent="-340042" lvl="1">
              <a:lnSpc>
                <a:spcPts val="5355"/>
              </a:lnSpc>
              <a:buFont typeface="Arial"/>
              <a:buChar char="•"/>
            </a:pPr>
            <a:r>
              <a:rPr lang="en-US" sz="3150">
                <a:solidFill>
                  <a:srgbClr val="000000"/>
                </a:solidFill>
                <a:latin typeface="Telegraf"/>
              </a:rPr>
              <a:t>Rely heavily on branding and advertising</a:t>
            </a:r>
          </a:p>
          <a:p>
            <a:pPr>
              <a:lnSpc>
                <a:spcPts val="5355"/>
              </a:lnSpc>
            </a:pPr>
          </a:p>
          <a:p>
            <a:pPr>
              <a:lnSpc>
                <a:spcPts val="5355"/>
              </a:lnSpc>
            </a:pPr>
            <a:r>
              <a:rPr lang="en-US" sz="3150">
                <a:solidFill>
                  <a:srgbClr val="000000"/>
                </a:solidFill>
                <a:latin typeface="Telegraf Bold"/>
              </a:rPr>
              <a:t>Example: McDonald's, Starbucks, Etsy, Coca Cola, Adidas, Local restaurants </a:t>
            </a:r>
          </a:p>
        </p:txBody>
      </p:sp>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3552207" y="3632086"/>
            <a:ext cx="3832729" cy="1274383"/>
          </a:xfrm>
          <a:prstGeom prst="rect">
            <a:avLst/>
          </a:prstGeom>
        </p:spPr>
      </p:pic>
      <p:pic>
        <p:nvPicPr>
          <p:cNvPr name="Picture 11" id="11"/>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273505" y="1963146"/>
            <a:ext cx="1510391" cy="1668940"/>
          </a:xfrm>
          <a:prstGeom prst="rect">
            <a:avLst/>
          </a:prstGeom>
        </p:spPr>
      </p:pic>
      <p:pic>
        <p:nvPicPr>
          <p:cNvPr name="Picture 12" id="12"/>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2907792" y="2383410"/>
            <a:ext cx="2497353" cy="2497353"/>
          </a:xfrm>
          <a:prstGeom prst="rect">
            <a:avLst/>
          </a:prstGeom>
        </p:spPr>
      </p:pic>
      <p:sp>
        <p:nvSpPr>
          <p:cNvPr name="TextBox 13" id="13"/>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7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842434" y="6172200"/>
            <a:ext cx="3000063" cy="4114800"/>
          </a:xfrm>
          <a:prstGeom prst="rect">
            <a:avLst/>
          </a:prstGeom>
        </p:spPr>
      </p:pic>
      <p:grpSp>
        <p:nvGrpSpPr>
          <p:cNvPr name="Group 3" id="3"/>
          <p:cNvGrpSpPr/>
          <p:nvPr/>
        </p:nvGrpSpPr>
        <p:grpSpPr>
          <a:xfrm rot="0">
            <a:off x="969289" y="1028700"/>
            <a:ext cx="16349422" cy="2475449"/>
            <a:chOff x="0" y="0"/>
            <a:chExt cx="21799229" cy="3300599"/>
          </a:xfrm>
        </p:grpSpPr>
        <p:sp>
          <p:nvSpPr>
            <p:cNvPr name="TextBox 4" id="4"/>
            <p:cNvSpPr txBox="true"/>
            <p:nvPr/>
          </p:nvSpPr>
          <p:spPr>
            <a:xfrm rot="0">
              <a:off x="0" y="171450"/>
              <a:ext cx="21799229" cy="24447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If Perfect Competition and Monopoly Had A Baby . . .</a:t>
              </a:r>
            </a:p>
          </p:txBody>
        </p:sp>
        <p:sp>
          <p:nvSpPr>
            <p:cNvPr name="TextBox 5" id="5"/>
            <p:cNvSpPr txBox="true"/>
            <p:nvPr/>
          </p:nvSpPr>
          <p:spPr>
            <a:xfrm rot="0">
              <a:off x="0" y="28129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7" id="7"/>
          <p:cNvSpPr txBox="true"/>
          <p:nvPr/>
        </p:nvSpPr>
        <p:spPr>
          <a:xfrm rot="0">
            <a:off x="903063" y="4343935"/>
            <a:ext cx="16481874" cy="774764"/>
          </a:xfrm>
          <a:prstGeom prst="rect">
            <a:avLst/>
          </a:prstGeom>
        </p:spPr>
        <p:txBody>
          <a:bodyPr anchor="t" rtlCol="false" tIns="0" lIns="0" bIns="0" rIns="0">
            <a:spAutoFit/>
          </a:bodyPr>
          <a:lstStyle/>
          <a:p>
            <a:pPr algn="ctr">
              <a:lnSpc>
                <a:spcPts val="6034"/>
              </a:lnSpc>
            </a:pPr>
            <a:r>
              <a:rPr lang="en-US" sz="4049">
                <a:solidFill>
                  <a:srgbClr val="1377EA"/>
                </a:solidFill>
                <a:latin typeface="Telegraf Bold"/>
              </a:rPr>
              <a:t>Monopolistic Competition!</a:t>
            </a:r>
          </a:p>
        </p:txBody>
      </p:sp>
    </p:spTree>
  </p:cSld>
  <p:clrMapOvr>
    <a:masterClrMapping/>
  </p:clrMapOvr>
</p:sld>
</file>

<file path=ppt/slides/slide7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431844" y="6902484"/>
            <a:ext cx="5424312" cy="2990408"/>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2700000">
            <a:off x="5425654" y="3295222"/>
            <a:ext cx="1603742" cy="132309"/>
          </a:xfrm>
          <a:prstGeom prst="rect">
            <a:avLst/>
          </a:prstGeom>
        </p:spPr>
      </p:pic>
      <p:grpSp>
        <p:nvGrpSpPr>
          <p:cNvPr name="Group 4" id="4"/>
          <p:cNvGrpSpPr/>
          <p:nvPr/>
        </p:nvGrpSpPr>
        <p:grpSpPr>
          <a:xfrm rot="0">
            <a:off x="909878" y="576811"/>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Traits of Monopolistic Competition</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8" id="8"/>
          <p:cNvSpPr txBox="true"/>
          <p:nvPr/>
        </p:nvSpPr>
        <p:spPr>
          <a:xfrm rot="0">
            <a:off x="1028700" y="1873593"/>
            <a:ext cx="16481874" cy="774764"/>
          </a:xfrm>
          <a:prstGeom prst="rect">
            <a:avLst/>
          </a:prstGeom>
        </p:spPr>
        <p:txBody>
          <a:bodyPr anchor="t" rtlCol="false" tIns="0" lIns="0" bIns="0" rIns="0">
            <a:spAutoFit/>
          </a:bodyPr>
          <a:lstStyle/>
          <a:p>
            <a:pPr algn="ctr">
              <a:lnSpc>
                <a:spcPts val="6034"/>
              </a:lnSpc>
            </a:pPr>
            <a:r>
              <a:rPr lang="en-US" sz="4049">
                <a:solidFill>
                  <a:srgbClr val="1377EA"/>
                </a:solidFill>
                <a:latin typeface="Telegraf Bold"/>
              </a:rPr>
              <a:t>Monopolistic Competition!</a:t>
            </a:r>
          </a:p>
        </p:txBody>
      </p:sp>
      <p:sp>
        <p:nvSpPr>
          <p:cNvPr name="TextBox 9" id="9"/>
          <p:cNvSpPr txBox="true"/>
          <p:nvPr/>
        </p:nvSpPr>
        <p:spPr>
          <a:xfrm rot="0">
            <a:off x="1028700" y="3997676"/>
            <a:ext cx="8115300" cy="2606612"/>
          </a:xfrm>
          <a:prstGeom prst="rect">
            <a:avLst/>
          </a:prstGeom>
        </p:spPr>
        <p:txBody>
          <a:bodyPr anchor="t" rtlCol="false" tIns="0" lIns="0" bIns="0" rIns="0">
            <a:spAutoFit/>
          </a:bodyPr>
          <a:lstStyle/>
          <a:p>
            <a:pPr algn="ctr">
              <a:lnSpc>
                <a:spcPts val="5140"/>
              </a:lnSpc>
            </a:pPr>
            <a:r>
              <a:rPr lang="en-US" sz="3449">
                <a:solidFill>
                  <a:srgbClr val="DD2529"/>
                </a:solidFill>
                <a:latin typeface="Telegraf Bold"/>
              </a:rPr>
              <a:t>Monopoly</a:t>
            </a:r>
          </a:p>
          <a:p>
            <a:pPr marL="744853" indent="-372427" lvl="1">
              <a:lnSpc>
                <a:spcPts val="5140"/>
              </a:lnSpc>
              <a:buFont typeface="Arial"/>
              <a:buChar char="•"/>
            </a:pPr>
            <a:r>
              <a:rPr lang="en-US" sz="3449">
                <a:solidFill>
                  <a:srgbClr val="DD2529"/>
                </a:solidFill>
                <a:latin typeface="Telegraf Bold"/>
              </a:rPr>
              <a:t>Some control over price</a:t>
            </a:r>
          </a:p>
          <a:p>
            <a:pPr marL="744853" indent="-372427" lvl="1">
              <a:lnSpc>
                <a:spcPts val="5140"/>
              </a:lnSpc>
              <a:buFont typeface="Arial"/>
              <a:buChar char="•"/>
            </a:pPr>
            <a:r>
              <a:rPr lang="en-US" sz="3449">
                <a:solidFill>
                  <a:srgbClr val="DD2529"/>
                </a:solidFill>
                <a:latin typeface="Telegraf Bold"/>
              </a:rPr>
              <a:t>Similar looking graph (D &gt; MR)</a:t>
            </a:r>
          </a:p>
          <a:p>
            <a:pPr marL="744853" indent="-372427" lvl="1">
              <a:lnSpc>
                <a:spcPts val="5140"/>
              </a:lnSpc>
              <a:buFont typeface="Arial"/>
              <a:buChar char="•"/>
            </a:pPr>
            <a:r>
              <a:rPr lang="en-US" sz="3449">
                <a:solidFill>
                  <a:srgbClr val="DD2529"/>
                </a:solidFill>
                <a:latin typeface="Telegraf Bold"/>
              </a:rPr>
              <a:t>Not Allocatively Efficient</a:t>
            </a:r>
          </a:p>
        </p:txBody>
      </p:sp>
      <p:sp>
        <p:nvSpPr>
          <p:cNvPr name="TextBox 10" id="10"/>
          <p:cNvSpPr txBox="true"/>
          <p:nvPr/>
        </p:nvSpPr>
        <p:spPr>
          <a:xfrm rot="0">
            <a:off x="9144000" y="3997676"/>
            <a:ext cx="8115300" cy="2606612"/>
          </a:xfrm>
          <a:prstGeom prst="rect">
            <a:avLst/>
          </a:prstGeom>
        </p:spPr>
        <p:txBody>
          <a:bodyPr anchor="t" rtlCol="false" tIns="0" lIns="0" bIns="0" rIns="0">
            <a:spAutoFit/>
          </a:bodyPr>
          <a:lstStyle/>
          <a:p>
            <a:pPr algn="ctr">
              <a:lnSpc>
                <a:spcPts val="5140"/>
              </a:lnSpc>
            </a:pPr>
            <a:r>
              <a:rPr lang="en-US" sz="3449">
                <a:solidFill>
                  <a:srgbClr val="32A566"/>
                </a:solidFill>
                <a:latin typeface="Telegraf Bold"/>
              </a:rPr>
              <a:t>Perfect Competition</a:t>
            </a:r>
          </a:p>
          <a:p>
            <a:pPr marL="744853" indent="-372427" lvl="1">
              <a:lnSpc>
                <a:spcPts val="5140"/>
              </a:lnSpc>
              <a:buFont typeface="Arial"/>
              <a:buChar char="•"/>
            </a:pPr>
            <a:r>
              <a:rPr lang="en-US" sz="3449">
                <a:solidFill>
                  <a:srgbClr val="32A566"/>
                </a:solidFill>
                <a:latin typeface="Telegraf Bold"/>
              </a:rPr>
              <a:t>A l</a:t>
            </a:r>
            <a:r>
              <a:rPr lang="en-US" sz="3449">
                <a:solidFill>
                  <a:srgbClr val="32A566"/>
                </a:solidFill>
                <a:latin typeface="Telegraf Bold"/>
              </a:rPr>
              <a:t>arge number of smaller firms</a:t>
            </a:r>
          </a:p>
          <a:p>
            <a:pPr marL="744853" indent="-372427" lvl="1">
              <a:lnSpc>
                <a:spcPts val="5140"/>
              </a:lnSpc>
              <a:buFont typeface="Arial"/>
              <a:buChar char="•"/>
            </a:pPr>
            <a:r>
              <a:rPr lang="en-US" sz="3449">
                <a:solidFill>
                  <a:srgbClr val="32A566"/>
                </a:solidFill>
                <a:latin typeface="Telegraf Bold"/>
              </a:rPr>
              <a:t>Low Barriers to Entry</a:t>
            </a:r>
          </a:p>
          <a:p>
            <a:pPr marL="744853" indent="-372427" lvl="1">
              <a:lnSpc>
                <a:spcPts val="5140"/>
              </a:lnSpc>
              <a:buFont typeface="Arial"/>
              <a:buChar char="•"/>
            </a:pPr>
            <a:r>
              <a:rPr lang="en-US" sz="3449">
                <a:solidFill>
                  <a:srgbClr val="32A566"/>
                </a:solidFill>
                <a:latin typeface="Telegraf Bold"/>
              </a:rPr>
              <a:t>In the Long-Run, Normal Profit. </a:t>
            </a:r>
          </a:p>
        </p:txBody>
      </p:sp>
      <p:pic>
        <p:nvPicPr>
          <p:cNvPr name="Picture 11" id="11"/>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2700000">
            <a:off x="11054285" y="3295222"/>
            <a:ext cx="1603742" cy="132309"/>
          </a:xfrm>
          <a:prstGeom prst="rect">
            <a:avLst/>
          </a:prstGeom>
        </p:spPr>
      </p:pic>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028700" y="1518712"/>
            <a:ext cx="16481874" cy="6937629"/>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The term "Barriers to Entry" refer to the degree of difficulty involved with firms entering or exiting a market.</a:t>
            </a:r>
          </a:p>
          <a:p>
            <a:pPr algn="ctr">
              <a:lnSpc>
                <a:spcPts val="6678"/>
              </a:lnSpc>
            </a:pPr>
          </a:p>
          <a:p>
            <a:pPr algn="ctr">
              <a:lnSpc>
                <a:spcPts val="8373"/>
              </a:lnSpc>
            </a:pPr>
            <a:r>
              <a:rPr lang="en-US" sz="3949">
                <a:solidFill>
                  <a:srgbClr val="2780F7"/>
                </a:solidFill>
                <a:latin typeface="Telegraf Bold"/>
              </a:rPr>
              <a:t>Types of Barriers</a:t>
            </a:r>
          </a:p>
          <a:p>
            <a:pPr>
              <a:lnSpc>
                <a:spcPts val="6678"/>
              </a:lnSpc>
            </a:pPr>
            <a:r>
              <a:rPr lang="en-US" sz="3150">
                <a:solidFill>
                  <a:srgbClr val="000000"/>
                </a:solidFill>
                <a:latin typeface="Telegraf Bold"/>
              </a:rPr>
              <a:t>Economies of Scale</a:t>
            </a:r>
          </a:p>
          <a:p>
            <a:pPr>
              <a:lnSpc>
                <a:spcPts val="6678"/>
              </a:lnSpc>
            </a:pPr>
            <a:r>
              <a:rPr lang="en-US" sz="3150">
                <a:solidFill>
                  <a:srgbClr val="000000"/>
                </a:solidFill>
                <a:latin typeface="Telegraf Bold"/>
              </a:rPr>
              <a:t>Innovative Technology</a:t>
            </a:r>
          </a:p>
          <a:p>
            <a:pPr>
              <a:lnSpc>
                <a:spcPts val="6678"/>
              </a:lnSpc>
            </a:pPr>
            <a:r>
              <a:rPr lang="en-US" sz="3150">
                <a:solidFill>
                  <a:srgbClr val="000000"/>
                </a:solidFill>
                <a:latin typeface="Telegraf Bold"/>
              </a:rPr>
              <a:t>Geography or Ownership of Raw Materials</a:t>
            </a:r>
          </a:p>
          <a:p>
            <a:pPr>
              <a:lnSpc>
                <a:spcPts val="6678"/>
              </a:lnSpc>
            </a:pPr>
            <a:r>
              <a:rPr lang="en-US" sz="3150">
                <a:solidFill>
                  <a:srgbClr val="000000"/>
                </a:solidFill>
                <a:latin typeface="Telegraf Bold"/>
              </a:rPr>
              <a:t>Government Created Barriers</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347884" y="2642988"/>
            <a:ext cx="4940116" cy="8320196"/>
          </a:xfrm>
          <a:prstGeom prst="rect">
            <a:avLst/>
          </a:prstGeom>
        </p:spPr>
      </p:pic>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Barriers to Entry</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8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28700" y="3086100"/>
            <a:ext cx="2347656" cy="2057400"/>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5356622" y="3086100"/>
            <a:ext cx="1473847" cy="2057400"/>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0295416" y="3506337"/>
            <a:ext cx="2810462" cy="1637163"/>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5011307" y="3251784"/>
            <a:ext cx="2247993" cy="1726031"/>
          </a:xfrm>
          <a:prstGeom prst="rect">
            <a:avLst/>
          </a:prstGeom>
        </p:spPr>
      </p:pic>
      <p:pic>
        <p:nvPicPr>
          <p:cNvPr name="Picture 6" id="6"/>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7033332" y="6172200"/>
            <a:ext cx="4472609" cy="4114800"/>
          </a:xfrm>
          <a:prstGeom prst="rect">
            <a:avLst/>
          </a:prstGeom>
        </p:spPr>
      </p:pic>
      <p:grpSp>
        <p:nvGrpSpPr>
          <p:cNvPr name="Group 7" id="7"/>
          <p:cNvGrpSpPr/>
          <p:nvPr/>
        </p:nvGrpSpPr>
        <p:grpSpPr>
          <a:xfrm rot="0">
            <a:off x="909878" y="426844"/>
            <a:ext cx="16349422" cy="1608674"/>
            <a:chOff x="0" y="0"/>
            <a:chExt cx="21799229" cy="2144899"/>
          </a:xfrm>
        </p:grpSpPr>
        <p:sp>
          <p:nvSpPr>
            <p:cNvPr name="TextBox 8" id="8"/>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Differentiated Products</a:t>
              </a:r>
            </a:p>
          </p:txBody>
        </p:sp>
        <p:sp>
          <p:nvSpPr>
            <p:cNvPr name="TextBox 9" id="9"/>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10" id="10"/>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11" id="11"/>
          <p:cNvSpPr txBox="true"/>
          <p:nvPr/>
        </p:nvSpPr>
        <p:spPr>
          <a:xfrm rot="0">
            <a:off x="1028700" y="1873593"/>
            <a:ext cx="16481874" cy="774764"/>
          </a:xfrm>
          <a:prstGeom prst="rect">
            <a:avLst/>
          </a:prstGeom>
        </p:spPr>
        <p:txBody>
          <a:bodyPr anchor="t" rtlCol="false" tIns="0" lIns="0" bIns="0" rIns="0">
            <a:spAutoFit/>
          </a:bodyPr>
          <a:lstStyle/>
          <a:p>
            <a:pPr algn="ctr">
              <a:lnSpc>
                <a:spcPts val="6034"/>
              </a:lnSpc>
            </a:pPr>
            <a:r>
              <a:rPr lang="en-US" sz="4049">
                <a:solidFill>
                  <a:srgbClr val="1377EA"/>
                </a:solidFill>
                <a:latin typeface="Telegraf Bold"/>
              </a:rPr>
              <a:t>Products are similar but slightly different</a:t>
            </a:r>
          </a:p>
        </p:txBody>
      </p:sp>
      <p:sp>
        <p:nvSpPr>
          <p:cNvPr name="TextBox 12" id="12"/>
          <p:cNvSpPr txBox="true"/>
          <p:nvPr/>
        </p:nvSpPr>
        <p:spPr>
          <a:xfrm rot="0">
            <a:off x="1028700" y="5619928"/>
            <a:ext cx="16481874" cy="774764"/>
          </a:xfrm>
          <a:prstGeom prst="rect">
            <a:avLst/>
          </a:prstGeom>
        </p:spPr>
        <p:txBody>
          <a:bodyPr anchor="t" rtlCol="false" tIns="0" lIns="0" bIns="0" rIns="0">
            <a:spAutoFit/>
          </a:bodyPr>
          <a:lstStyle/>
          <a:p>
            <a:pPr algn="ctr">
              <a:lnSpc>
                <a:spcPts val="6034"/>
              </a:lnSpc>
            </a:pPr>
            <a:r>
              <a:rPr lang="en-US" sz="4049">
                <a:solidFill>
                  <a:srgbClr val="000000"/>
                </a:solidFill>
                <a:latin typeface="Telegraf Bold"/>
              </a:rPr>
              <a:t>All shoes! But slightly different</a:t>
            </a:r>
          </a:p>
        </p:txBody>
      </p:sp>
    </p:spTree>
  </p:cSld>
  <p:clrMapOvr>
    <a:masterClrMapping/>
  </p:clrMapOvr>
</p:sld>
</file>

<file path=ppt/slides/slide8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1369065" y="5035263"/>
            <a:ext cx="4772449" cy="4623310"/>
          </a:xfrm>
          <a:prstGeom prst="rect">
            <a:avLst/>
          </a:prstGeom>
        </p:spPr>
      </p:pic>
      <p:grpSp>
        <p:nvGrpSpPr>
          <p:cNvPr name="Group 3" id="3"/>
          <p:cNvGrpSpPr/>
          <p:nvPr/>
        </p:nvGrpSpPr>
        <p:grpSpPr>
          <a:xfrm rot="0">
            <a:off x="909878" y="426844"/>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Advertising and Branding</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7" id="7"/>
          <p:cNvSpPr txBox="true"/>
          <p:nvPr/>
        </p:nvSpPr>
        <p:spPr>
          <a:xfrm rot="0">
            <a:off x="1028700" y="1561514"/>
            <a:ext cx="16481874" cy="1958912"/>
          </a:xfrm>
          <a:prstGeom prst="rect">
            <a:avLst/>
          </a:prstGeom>
        </p:spPr>
        <p:txBody>
          <a:bodyPr anchor="t" rtlCol="false" tIns="0" lIns="0" bIns="0" rIns="0">
            <a:spAutoFit/>
          </a:bodyPr>
          <a:lstStyle/>
          <a:p>
            <a:pPr algn="ctr">
              <a:lnSpc>
                <a:spcPts val="5140"/>
              </a:lnSpc>
            </a:pPr>
            <a:r>
              <a:rPr lang="en-US" sz="3449">
                <a:solidFill>
                  <a:srgbClr val="04B857"/>
                </a:solidFill>
                <a:latin typeface="Telegraf Bold"/>
              </a:rPr>
              <a:t>Because products are so similar, firms must attempt to differentiate their products as much as possible with marketing. Obtaining loyal customers leads to higher market power and the ability to raise price.</a:t>
            </a:r>
          </a:p>
        </p:txBody>
      </p:sp>
      <p:sp>
        <p:nvSpPr>
          <p:cNvPr name="TextBox 8" id="8"/>
          <p:cNvSpPr txBox="true"/>
          <p:nvPr/>
        </p:nvSpPr>
        <p:spPr>
          <a:xfrm rot="0">
            <a:off x="1028700" y="4092607"/>
            <a:ext cx="9881361" cy="3254312"/>
          </a:xfrm>
          <a:prstGeom prst="rect">
            <a:avLst/>
          </a:prstGeom>
        </p:spPr>
        <p:txBody>
          <a:bodyPr anchor="t" rtlCol="false" tIns="0" lIns="0" bIns="0" rIns="0">
            <a:spAutoFit/>
          </a:bodyPr>
          <a:lstStyle/>
          <a:p>
            <a:pPr algn="ctr">
              <a:lnSpc>
                <a:spcPts val="5140"/>
              </a:lnSpc>
            </a:pPr>
            <a:r>
              <a:rPr lang="en-US" sz="3449">
                <a:solidFill>
                  <a:srgbClr val="000000"/>
                </a:solidFill>
                <a:latin typeface="Telegraf Bold"/>
              </a:rPr>
              <a:t>Examples of Marketing Strategies</a:t>
            </a:r>
          </a:p>
          <a:p>
            <a:pPr marL="744853" indent="-372427" lvl="1">
              <a:lnSpc>
                <a:spcPts val="5140"/>
              </a:lnSpc>
              <a:buFont typeface="Arial"/>
              <a:buChar char="•"/>
            </a:pPr>
            <a:r>
              <a:rPr lang="en-US" sz="3449">
                <a:solidFill>
                  <a:srgbClr val="000000"/>
                </a:solidFill>
                <a:latin typeface="Telegraf Bold"/>
              </a:rPr>
              <a:t>Packaging and Brand Name</a:t>
            </a:r>
          </a:p>
          <a:p>
            <a:pPr marL="744853" indent="-372427" lvl="1">
              <a:lnSpc>
                <a:spcPts val="5140"/>
              </a:lnSpc>
              <a:buFont typeface="Arial"/>
              <a:buChar char="•"/>
            </a:pPr>
            <a:r>
              <a:rPr lang="en-US" sz="3449">
                <a:solidFill>
                  <a:srgbClr val="000000"/>
                </a:solidFill>
                <a:latin typeface="Telegraf Bold"/>
              </a:rPr>
              <a:t>Service Quality</a:t>
            </a:r>
          </a:p>
          <a:p>
            <a:pPr marL="744853" indent="-372427" lvl="1">
              <a:lnSpc>
                <a:spcPts val="5140"/>
              </a:lnSpc>
              <a:buFont typeface="Arial"/>
              <a:buChar char="•"/>
            </a:pPr>
            <a:r>
              <a:rPr lang="en-US" sz="3449">
                <a:solidFill>
                  <a:srgbClr val="000000"/>
                </a:solidFill>
                <a:latin typeface="Telegraf Bold"/>
              </a:rPr>
              <a:t>Location</a:t>
            </a:r>
          </a:p>
          <a:p>
            <a:pPr marL="744853" indent="-372427" lvl="1">
              <a:lnSpc>
                <a:spcPts val="5140"/>
              </a:lnSpc>
              <a:buFont typeface="Arial"/>
              <a:buChar char="•"/>
            </a:pPr>
            <a:r>
              <a:rPr lang="en-US" sz="3449">
                <a:solidFill>
                  <a:srgbClr val="000000"/>
                </a:solidFill>
                <a:latin typeface="Telegraf Bold"/>
              </a:rPr>
              <a:t>Commercials</a:t>
            </a:r>
          </a:p>
        </p:txBody>
      </p:sp>
    </p:spTree>
  </p:cSld>
  <p:clrMapOvr>
    <a:masterClrMapping/>
  </p:clrMapOvr>
</p:sld>
</file>

<file path=ppt/slides/slide8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342163" y="5633070"/>
            <a:ext cx="4099837" cy="4114800"/>
          </a:xfrm>
          <a:prstGeom prst="rect">
            <a:avLst/>
          </a:prstGeom>
        </p:spPr>
      </p:pic>
      <p:grpSp>
        <p:nvGrpSpPr>
          <p:cNvPr name="Group 3" id="3"/>
          <p:cNvGrpSpPr/>
          <p:nvPr/>
        </p:nvGrpSpPr>
        <p:grpSpPr>
          <a:xfrm rot="0">
            <a:off x="1028700" y="3784803"/>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Graphing Monopolistic Competition</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8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9289" y="548681"/>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Graphing Monopolistic Competition</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688059" y="1404176"/>
            <a:ext cx="16911881" cy="4171950"/>
          </a:xfrm>
          <a:prstGeom prst="rect">
            <a:avLst/>
          </a:prstGeom>
        </p:spPr>
        <p:txBody>
          <a:bodyPr anchor="t" rtlCol="false" tIns="0" lIns="0" bIns="0" rIns="0">
            <a:spAutoFit/>
          </a:bodyPr>
          <a:lstStyle/>
          <a:p>
            <a:pPr algn="ctr">
              <a:lnSpc>
                <a:spcPts val="5015"/>
              </a:lnSpc>
            </a:pPr>
          </a:p>
          <a:p>
            <a:pPr>
              <a:lnSpc>
                <a:spcPts val="4675"/>
              </a:lnSpc>
            </a:pPr>
            <a:r>
              <a:rPr lang="en-US" sz="2750">
                <a:solidFill>
                  <a:srgbClr val="000000"/>
                </a:solidFill>
                <a:latin typeface="League Spartan Bold"/>
              </a:rPr>
              <a:t>Key Components:</a:t>
            </a:r>
          </a:p>
          <a:p>
            <a:pPr marL="593727" indent="-296864" lvl="1">
              <a:lnSpc>
                <a:spcPts val="4675"/>
              </a:lnSpc>
              <a:buFont typeface="Arial"/>
              <a:buChar char="•"/>
            </a:pPr>
            <a:r>
              <a:rPr lang="en-US" sz="2750">
                <a:solidFill>
                  <a:srgbClr val="000000"/>
                </a:solidFill>
                <a:latin typeface="League Spartan Bold"/>
              </a:rPr>
              <a:t>Differentiation means MR is still not equal to demand but more firms offer substitutes so therefore, MR and Demand are more elastic. </a:t>
            </a:r>
          </a:p>
          <a:p>
            <a:pPr marL="593727" indent="-296864" lvl="1">
              <a:lnSpc>
                <a:spcPts val="4675"/>
              </a:lnSpc>
              <a:buFont typeface="Arial"/>
              <a:buChar char="•"/>
            </a:pPr>
            <a:r>
              <a:rPr lang="en-US" sz="2750">
                <a:solidFill>
                  <a:srgbClr val="000000"/>
                </a:solidFill>
                <a:latin typeface="League Spartan Bold"/>
              </a:rPr>
              <a:t>Abnormal profits and losses only in the short-run. Normal profit in the long-run</a:t>
            </a:r>
          </a:p>
          <a:p>
            <a:pPr>
              <a:lnSpc>
                <a:spcPts val="4675"/>
              </a:lnSpc>
            </a:pPr>
          </a:p>
          <a:p>
            <a:pPr>
              <a:lnSpc>
                <a:spcPts val="4675"/>
              </a:lnSpc>
            </a:pPr>
          </a:p>
        </p:txBody>
      </p:sp>
      <p:pic>
        <p:nvPicPr>
          <p:cNvPr name="Picture 6" id="6"/>
          <p:cNvPicPr>
            <a:picLocks noChangeAspect="true"/>
          </p:cNvPicPr>
          <p:nvPr/>
        </p:nvPicPr>
        <p:blipFill>
          <a:blip r:embed="rId2"/>
          <a:srcRect l="0" t="0" r="0" b="0"/>
          <a:stretch>
            <a:fillRect/>
          </a:stretch>
        </p:blipFill>
        <p:spPr>
          <a:xfrm flipH="false" flipV="false" rot="0">
            <a:off x="1028700" y="4632572"/>
            <a:ext cx="15854791" cy="5274145"/>
          </a:xfrm>
          <a:prstGeom prst="rect">
            <a:avLst/>
          </a:prstGeom>
        </p:spPr>
      </p:pic>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8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779433" y="2064772"/>
            <a:ext cx="16729135" cy="7193528"/>
          </a:xfrm>
          <a:prstGeom prst="rect">
            <a:avLst/>
          </a:prstGeom>
        </p:spPr>
      </p:pic>
      <p:grpSp>
        <p:nvGrpSpPr>
          <p:cNvPr name="Group 3" id="3"/>
          <p:cNvGrpSpPr/>
          <p:nvPr/>
        </p:nvGrpSpPr>
        <p:grpSpPr>
          <a:xfrm rot="0">
            <a:off x="969289" y="548681"/>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Graphing Monopolistic Competition</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8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4478930" y="3478004"/>
            <a:ext cx="8383119" cy="6808996"/>
          </a:xfrm>
          <a:prstGeom prst="rect">
            <a:avLst/>
          </a:prstGeom>
        </p:spPr>
      </p:pic>
      <p:grpSp>
        <p:nvGrpSpPr>
          <p:cNvPr name="Group 3" id="3"/>
          <p:cNvGrpSpPr/>
          <p:nvPr/>
        </p:nvGrpSpPr>
        <p:grpSpPr>
          <a:xfrm rot="0">
            <a:off x="969289" y="548681"/>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Graphing Monopolistic Competition</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688059" y="1976380"/>
            <a:ext cx="16911881" cy="1250950"/>
          </a:xfrm>
          <a:prstGeom prst="rect">
            <a:avLst/>
          </a:prstGeom>
        </p:spPr>
        <p:txBody>
          <a:bodyPr anchor="t" rtlCol="false" tIns="0" lIns="0" bIns="0" rIns="0">
            <a:spAutoFit/>
          </a:bodyPr>
          <a:lstStyle/>
          <a:p>
            <a:pPr algn="ctr">
              <a:lnSpc>
                <a:spcPts val="5015"/>
              </a:lnSpc>
            </a:pPr>
            <a:r>
              <a:rPr lang="en-US" sz="2950">
                <a:solidFill>
                  <a:srgbClr val="000000"/>
                </a:solidFill>
                <a:latin typeface="Telegraf"/>
              </a:rPr>
              <a:t>Due to low barriers of entry, profit will attract other firms to enter and steal demand. The demand curve will shift accordingly. </a:t>
            </a:r>
            <a:r>
              <a:rPr lang="en-US" sz="2950">
                <a:solidFill>
                  <a:srgbClr val="000000"/>
                </a:solidFill>
                <a:latin typeface="Telegraf Bold"/>
              </a:rPr>
              <a:t>In the long-run equilibrium, there will always be normal profit.</a:t>
            </a:r>
          </a:p>
        </p:txBody>
      </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8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274598" y="5993130"/>
            <a:ext cx="3857625" cy="4114800"/>
          </a:xfrm>
          <a:prstGeom prst="rect">
            <a:avLst/>
          </a:prstGeom>
        </p:spPr>
      </p:pic>
      <p:sp>
        <p:nvSpPr>
          <p:cNvPr name="TextBox 3" id="3"/>
          <p:cNvSpPr txBox="true"/>
          <p:nvPr/>
        </p:nvSpPr>
        <p:spPr>
          <a:xfrm rot="0">
            <a:off x="1028700" y="3205324"/>
            <a:ext cx="16349422" cy="179070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Evaluation of Monopolistic Competition</a:t>
            </a:r>
          </a:p>
        </p:txBody>
      </p:sp>
      <p:sp>
        <p:nvSpPr>
          <p:cNvPr name="TextBox 4" id="4"/>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8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9289" y="548681"/>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Efficiency</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6" id="6"/>
          <p:cNvSpPr txBox="true"/>
          <p:nvPr/>
        </p:nvSpPr>
        <p:spPr>
          <a:xfrm rot="0">
            <a:off x="903063" y="1889799"/>
            <a:ext cx="16481874" cy="918051"/>
          </a:xfrm>
          <a:prstGeom prst="rect">
            <a:avLst/>
          </a:prstGeom>
        </p:spPr>
        <p:txBody>
          <a:bodyPr anchor="t" rtlCol="false" tIns="0" lIns="0" bIns="0" rIns="0">
            <a:spAutoFit/>
          </a:bodyPr>
          <a:lstStyle/>
          <a:p>
            <a:pPr algn="ctr">
              <a:lnSpc>
                <a:spcPts val="4097"/>
              </a:lnSpc>
            </a:pPr>
            <a:r>
              <a:rPr lang="en-US" sz="2750">
                <a:solidFill>
                  <a:srgbClr val="000000"/>
                </a:solidFill>
                <a:latin typeface="Telegraf Bold"/>
              </a:rPr>
              <a:t>Not allocatively as they charge a higher price than they should. (P != MC)</a:t>
            </a:r>
          </a:p>
          <a:p>
            <a:pPr algn="ctr">
              <a:lnSpc>
                <a:spcPts val="2145"/>
              </a:lnSpc>
            </a:pPr>
          </a:p>
        </p:txBody>
      </p:sp>
      <p:pic>
        <p:nvPicPr>
          <p:cNvPr name="Picture 7" id="7"/>
          <p:cNvPicPr>
            <a:picLocks noChangeAspect="true"/>
          </p:cNvPicPr>
          <p:nvPr/>
        </p:nvPicPr>
        <p:blipFill>
          <a:blip r:embed="rId2"/>
          <a:srcRect l="0" t="0" r="0" b="0"/>
          <a:stretch>
            <a:fillRect/>
          </a:stretch>
        </p:blipFill>
        <p:spPr>
          <a:xfrm flipH="false" flipV="false" rot="0">
            <a:off x="4478930" y="3478004"/>
            <a:ext cx="8383119" cy="6808996"/>
          </a:xfrm>
          <a:prstGeom prst="rect">
            <a:avLst/>
          </a:prstGeom>
        </p:spPr>
      </p:pic>
    </p:spTree>
  </p:cSld>
  <p:clrMapOvr>
    <a:masterClrMapping/>
  </p:clrMapOvr>
</p:sld>
</file>

<file path=ppt/slides/slide88.xml><?xml version="1.0" encoding="utf-8"?>
<p:sld xmlns:p="http://schemas.openxmlformats.org/presentationml/2006/main" xmlns:a="http://schemas.openxmlformats.org/drawingml/2006/main" xmlns:r="http://schemas.openxmlformats.org/officeDocument/2006/relationships">
  <p:cSld>
    <p:bg>
      <p:bgPr>
        <a:solidFill>
          <a:srgbClr val="ED5A32"/>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907696" y="5143500"/>
            <a:ext cx="4472609" cy="4114800"/>
          </a:xfrm>
          <a:prstGeom prst="rect">
            <a:avLst/>
          </a:prstGeom>
        </p:spPr>
      </p:pic>
      <p:grpSp>
        <p:nvGrpSpPr>
          <p:cNvPr name="Group 3" id="3"/>
          <p:cNvGrpSpPr/>
          <p:nvPr/>
        </p:nvGrpSpPr>
        <p:grpSpPr>
          <a:xfrm rot="0">
            <a:off x="1028700" y="2924787"/>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FFFFFF"/>
                  </a:solidFill>
                  <a:latin typeface="League Spartan"/>
                </a:rPr>
                <a:t>Oligopoly</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521547" y="10027285"/>
            <a:ext cx="5784428" cy="259715"/>
          </a:xfrm>
          <a:prstGeom prst="rect">
            <a:avLst/>
          </a:prstGeom>
        </p:spPr>
        <p:txBody>
          <a:bodyPr anchor="t" rtlCol="false" tIns="0" lIns="0" bIns="0" rIns="0">
            <a:spAutoFit/>
          </a:bodyPr>
          <a:lstStyle/>
          <a:p>
            <a:pPr algn="ctr">
              <a:lnSpc>
                <a:spcPts val="1959"/>
              </a:lnSpc>
            </a:pPr>
            <a:r>
              <a:rPr lang="en-US" sz="1399">
                <a:solidFill>
                  <a:srgbClr val="FFFFFF"/>
                </a:solidFill>
                <a:latin typeface="Arimo"/>
              </a:rPr>
              <a:t>Copyright Bananomics</a:t>
            </a:r>
          </a:p>
        </p:txBody>
      </p:sp>
    </p:spTree>
  </p:cSld>
  <p:clrMapOvr>
    <a:masterClrMapping/>
  </p:clrMapOvr>
</p:sld>
</file>

<file path=ppt/slides/slide8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9289" y="548681"/>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Oligopoly</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grpSp>
        <p:nvGrpSpPr>
          <p:cNvPr name="Group 5" id="5"/>
          <p:cNvGrpSpPr/>
          <p:nvPr/>
        </p:nvGrpSpPr>
        <p:grpSpPr>
          <a:xfrm rot="0">
            <a:off x="7084328" y="1823417"/>
            <a:ext cx="4119343" cy="2445860"/>
            <a:chOff x="0" y="0"/>
            <a:chExt cx="5492458" cy="3261147"/>
          </a:xfrm>
        </p:grpSpPr>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0" y="0"/>
              <a:ext cx="5492458" cy="3261147"/>
            </a:xfrm>
            <a:prstGeom prst="rect">
              <a:avLst/>
            </a:prstGeom>
          </p:spPr>
        </p:pic>
        <p:sp>
          <p:nvSpPr>
            <p:cNvPr name="TextBox 7" id="7"/>
            <p:cNvSpPr txBox="true"/>
            <p:nvPr/>
          </p:nvSpPr>
          <p:spPr>
            <a:xfrm rot="0">
              <a:off x="1103520" y="1385040"/>
              <a:ext cx="3285417" cy="567267"/>
            </a:xfrm>
            <a:prstGeom prst="rect">
              <a:avLst/>
            </a:prstGeom>
          </p:spPr>
          <p:txBody>
            <a:bodyPr anchor="t" rtlCol="false" tIns="0" lIns="0" bIns="0" rIns="0">
              <a:spAutoFit/>
            </a:bodyPr>
            <a:lstStyle/>
            <a:p>
              <a:pPr algn="ctr">
                <a:lnSpc>
                  <a:spcPts val="3040"/>
                </a:lnSpc>
              </a:pPr>
              <a:r>
                <a:rPr lang="en-US" sz="3200" spc="-160">
                  <a:solidFill>
                    <a:srgbClr val="FFFFFF"/>
                  </a:solidFill>
                  <a:latin typeface="League Spartan"/>
                </a:rPr>
                <a:t>Oligopoly</a:t>
              </a:r>
            </a:p>
          </p:txBody>
        </p:sp>
      </p:grpSp>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5343737" y="212263"/>
            <a:ext cx="2744675" cy="2281511"/>
          </a:xfrm>
          <a:prstGeom prst="rect">
            <a:avLst/>
          </a:prstGeom>
        </p:spPr>
      </p:pic>
      <p:pic>
        <p:nvPicPr>
          <p:cNvPr name="Picture 9" id="9"/>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5650288" y="3758469"/>
            <a:ext cx="2131575" cy="1937795"/>
          </a:xfrm>
          <a:prstGeom prst="rect">
            <a:avLst/>
          </a:prstGeom>
        </p:spPr>
      </p:pic>
      <p:pic>
        <p:nvPicPr>
          <p:cNvPr name="Picture 10" id="10"/>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2853105" y="2018188"/>
            <a:ext cx="2058377" cy="2468818"/>
          </a:xfrm>
          <a:prstGeom prst="rect">
            <a:avLst/>
          </a:prstGeom>
        </p:spPr>
      </p:pic>
      <p:sp>
        <p:nvSpPr>
          <p:cNvPr name="TextBox 11" id="11"/>
          <p:cNvSpPr txBox="true"/>
          <p:nvPr/>
        </p:nvSpPr>
        <p:spPr>
          <a:xfrm rot="0">
            <a:off x="903063" y="4296506"/>
            <a:ext cx="16481874" cy="5400675"/>
          </a:xfrm>
          <a:prstGeom prst="rect">
            <a:avLst/>
          </a:prstGeom>
        </p:spPr>
        <p:txBody>
          <a:bodyPr anchor="t" rtlCol="false" tIns="0" lIns="0" bIns="0" rIns="0">
            <a:spAutoFit/>
          </a:bodyPr>
          <a:lstStyle/>
          <a:p>
            <a:pPr algn="ctr">
              <a:lnSpc>
                <a:spcPts val="5355"/>
              </a:lnSpc>
            </a:pPr>
            <a:r>
              <a:rPr lang="en-US" sz="3150">
                <a:solidFill>
                  <a:srgbClr val="000000"/>
                </a:solidFill>
                <a:latin typeface="Telegraf Bold"/>
              </a:rPr>
              <a:t>Characteristics</a:t>
            </a:r>
          </a:p>
          <a:p>
            <a:pPr marL="680085" indent="-340042" lvl="1">
              <a:lnSpc>
                <a:spcPts val="5355"/>
              </a:lnSpc>
              <a:buFont typeface="Arial"/>
              <a:buChar char="•"/>
            </a:pPr>
            <a:r>
              <a:rPr lang="en-US" sz="3150">
                <a:solidFill>
                  <a:srgbClr val="000000"/>
                </a:solidFill>
                <a:latin typeface="Telegraf"/>
              </a:rPr>
              <a:t>A few large firms</a:t>
            </a:r>
          </a:p>
          <a:p>
            <a:pPr marL="680085" indent="-340042" lvl="1">
              <a:lnSpc>
                <a:spcPts val="5355"/>
              </a:lnSpc>
              <a:buFont typeface="Arial"/>
              <a:buChar char="•"/>
            </a:pPr>
            <a:r>
              <a:rPr lang="en-US" sz="3150">
                <a:solidFill>
                  <a:srgbClr val="000000"/>
                </a:solidFill>
                <a:latin typeface="Telegraf"/>
              </a:rPr>
              <a:t>Identical or Differentiated products </a:t>
            </a:r>
          </a:p>
          <a:p>
            <a:pPr marL="680085" indent="-340042" lvl="1">
              <a:lnSpc>
                <a:spcPts val="5355"/>
              </a:lnSpc>
              <a:buFont typeface="Arial"/>
              <a:buChar char="•"/>
            </a:pPr>
            <a:r>
              <a:rPr lang="en-US" sz="3150">
                <a:solidFill>
                  <a:srgbClr val="000000"/>
                </a:solidFill>
                <a:latin typeface="Telegraf"/>
              </a:rPr>
              <a:t>High barriers to entry (easy for firms to enter and exit the market)</a:t>
            </a:r>
          </a:p>
          <a:p>
            <a:pPr marL="680085" indent="-340042" lvl="1">
              <a:lnSpc>
                <a:spcPts val="5355"/>
              </a:lnSpc>
              <a:buFont typeface="Arial"/>
              <a:buChar char="•"/>
            </a:pPr>
            <a:r>
              <a:rPr lang="en-US" sz="3150">
                <a:solidFill>
                  <a:srgbClr val="000000"/>
                </a:solidFill>
                <a:latin typeface="Telegraf"/>
              </a:rPr>
              <a:t>Limited market power</a:t>
            </a:r>
          </a:p>
          <a:p>
            <a:pPr marL="680085" indent="-340042" lvl="1">
              <a:lnSpc>
                <a:spcPts val="5355"/>
              </a:lnSpc>
              <a:buFont typeface="Arial"/>
              <a:buChar char="•"/>
            </a:pPr>
            <a:r>
              <a:rPr lang="en-US" sz="3150">
                <a:solidFill>
                  <a:srgbClr val="000000"/>
                </a:solidFill>
                <a:latin typeface="Telegraf"/>
              </a:rPr>
              <a:t>Strong </a:t>
            </a:r>
            <a:r>
              <a:rPr lang="en-US" sz="3150">
                <a:solidFill>
                  <a:srgbClr val="C22124"/>
                </a:solidFill>
                <a:latin typeface="Telegraf Bold"/>
              </a:rPr>
              <a:t>interdependence</a:t>
            </a:r>
            <a:r>
              <a:rPr lang="en-US" sz="3150">
                <a:solidFill>
                  <a:srgbClr val="000000"/>
                </a:solidFill>
                <a:latin typeface="Telegraf"/>
              </a:rPr>
              <a:t> between firms</a:t>
            </a:r>
          </a:p>
          <a:p>
            <a:pPr>
              <a:lnSpc>
                <a:spcPts val="5355"/>
              </a:lnSpc>
            </a:pPr>
          </a:p>
          <a:p>
            <a:pPr>
              <a:lnSpc>
                <a:spcPts val="5355"/>
              </a:lnSpc>
            </a:pPr>
            <a:r>
              <a:rPr lang="en-US" sz="3150">
                <a:solidFill>
                  <a:srgbClr val="000000"/>
                </a:solidFill>
                <a:latin typeface="Telegraf Bold"/>
              </a:rPr>
              <a:t>Example: Gas Stations, Airlines, Internet/Mobile Providers,  </a:t>
            </a:r>
          </a:p>
        </p:txBody>
      </p:sp>
      <p:sp>
        <p:nvSpPr>
          <p:cNvPr name="TextBox 12" id="12"/>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1028700" y="1518712"/>
            <a:ext cx="16481874" cy="7575804"/>
          </a:xfrm>
          <a:prstGeom prst="rect">
            <a:avLst/>
          </a:prstGeom>
        </p:spPr>
        <p:txBody>
          <a:bodyPr anchor="t" rtlCol="false" tIns="0" lIns="0" bIns="0" rIns="0">
            <a:spAutoFit/>
          </a:bodyPr>
          <a:lstStyle/>
          <a:p>
            <a:pPr algn="ctr">
              <a:lnSpc>
                <a:spcPts val="6678"/>
              </a:lnSpc>
            </a:pPr>
            <a:r>
              <a:rPr lang="en-US" sz="3150">
                <a:solidFill>
                  <a:srgbClr val="000000"/>
                </a:solidFill>
                <a:latin typeface="Telegraf Bold"/>
              </a:rPr>
              <a:t>Classify the following firms into the correct market structure.</a:t>
            </a:r>
          </a:p>
          <a:p>
            <a:pPr algn="ctr">
              <a:lnSpc>
                <a:spcPts val="6678"/>
              </a:lnSpc>
            </a:pPr>
          </a:p>
          <a:p>
            <a:pPr marL="680085" indent="-340042" lvl="1">
              <a:lnSpc>
                <a:spcPts val="6678"/>
              </a:lnSpc>
              <a:buFont typeface="Arial"/>
              <a:buChar char="•"/>
            </a:pPr>
            <a:r>
              <a:rPr lang="en-US" sz="3150">
                <a:solidFill>
                  <a:srgbClr val="000000"/>
                </a:solidFill>
                <a:latin typeface="Telegraf Bold"/>
              </a:rPr>
              <a:t> </a:t>
            </a:r>
            <a:r>
              <a:rPr lang="en-US" sz="3150">
                <a:solidFill>
                  <a:srgbClr val="000000"/>
                </a:solidFill>
                <a:latin typeface="Telegraf"/>
              </a:rPr>
              <a:t>Local pizzeria</a:t>
            </a:r>
          </a:p>
          <a:p>
            <a:pPr marL="680085" indent="-340042" lvl="1">
              <a:lnSpc>
                <a:spcPts val="6678"/>
              </a:lnSpc>
              <a:buFont typeface="Arial"/>
              <a:buChar char="•"/>
            </a:pPr>
            <a:r>
              <a:rPr lang="en-US" sz="3150">
                <a:solidFill>
                  <a:srgbClr val="000000"/>
                </a:solidFill>
                <a:latin typeface="Telegraf"/>
              </a:rPr>
              <a:t> H&amp;M</a:t>
            </a:r>
          </a:p>
          <a:p>
            <a:pPr marL="680085" indent="-340042" lvl="1">
              <a:lnSpc>
                <a:spcPts val="6678"/>
              </a:lnSpc>
              <a:buFont typeface="Arial"/>
              <a:buChar char="•"/>
            </a:pPr>
            <a:r>
              <a:rPr lang="en-US" sz="3150">
                <a:solidFill>
                  <a:srgbClr val="000000"/>
                </a:solidFill>
                <a:latin typeface="Telegraf"/>
              </a:rPr>
              <a:t> Corn supplier</a:t>
            </a:r>
          </a:p>
          <a:p>
            <a:pPr marL="680085" indent="-340042" lvl="1">
              <a:lnSpc>
                <a:spcPts val="6678"/>
              </a:lnSpc>
              <a:buFont typeface="Arial"/>
              <a:buChar char="•"/>
            </a:pPr>
            <a:r>
              <a:rPr lang="en-US" sz="3150">
                <a:solidFill>
                  <a:srgbClr val="000000"/>
                </a:solidFill>
                <a:latin typeface="Telegraf"/>
              </a:rPr>
              <a:t> FIFA (Organisation)</a:t>
            </a:r>
          </a:p>
          <a:p>
            <a:pPr marL="680085" indent="-340042" lvl="1">
              <a:lnSpc>
                <a:spcPts val="6678"/>
              </a:lnSpc>
              <a:buFont typeface="Arial"/>
              <a:buChar char="•"/>
            </a:pPr>
            <a:r>
              <a:rPr lang="en-US" sz="3150">
                <a:solidFill>
                  <a:srgbClr val="000000"/>
                </a:solidFill>
                <a:latin typeface="Telegraf"/>
              </a:rPr>
              <a:t> Microsoft</a:t>
            </a:r>
          </a:p>
          <a:p>
            <a:pPr marL="680085" indent="-340042" lvl="1">
              <a:lnSpc>
                <a:spcPts val="6678"/>
              </a:lnSpc>
              <a:buFont typeface="Arial"/>
              <a:buChar char="•"/>
            </a:pPr>
            <a:r>
              <a:rPr lang="en-US" sz="3150">
                <a:solidFill>
                  <a:srgbClr val="000000"/>
                </a:solidFill>
                <a:latin typeface="Telegraf"/>
              </a:rPr>
              <a:t> Blueberry farmer</a:t>
            </a:r>
          </a:p>
          <a:p>
            <a:pPr marL="680085" indent="-340042" lvl="1">
              <a:lnSpc>
                <a:spcPts val="6678"/>
              </a:lnSpc>
              <a:buFont typeface="Arial"/>
              <a:buChar char="•"/>
            </a:pPr>
            <a:r>
              <a:rPr lang="en-US" sz="3150">
                <a:solidFill>
                  <a:srgbClr val="000000"/>
                </a:solidFill>
                <a:latin typeface="Telegraf"/>
              </a:rPr>
              <a:t> Thai Airways</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413033" y="5993130"/>
            <a:ext cx="5283852" cy="4114800"/>
          </a:xfrm>
          <a:prstGeom prst="rect">
            <a:avLst/>
          </a:prstGeom>
        </p:spPr>
      </p:pic>
      <p:grpSp>
        <p:nvGrpSpPr>
          <p:cNvPr name="Group 4" id="4"/>
          <p:cNvGrpSpPr/>
          <p:nvPr/>
        </p:nvGrpSpPr>
        <p:grpSpPr>
          <a:xfrm rot="0">
            <a:off x="1028700" y="224363"/>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Practice</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9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9289" y="548681"/>
            <a:ext cx="16349422" cy="1608674"/>
            <a:chOff x="0" y="0"/>
            <a:chExt cx="21799229" cy="2144899"/>
          </a:xfrm>
        </p:grpSpPr>
        <p:sp>
          <p:nvSpPr>
            <p:cNvPr name="TextBox 3" id="3"/>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Sources of Market Power</a:t>
              </a:r>
            </a:p>
          </p:txBody>
        </p:sp>
        <p:sp>
          <p:nvSpPr>
            <p:cNvPr name="TextBox 4" id="4"/>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5" id="5"/>
          <p:cNvSpPr txBox="true"/>
          <p:nvPr/>
        </p:nvSpPr>
        <p:spPr>
          <a:xfrm rot="0">
            <a:off x="688059" y="2184400"/>
            <a:ext cx="16911881" cy="3289300"/>
          </a:xfrm>
          <a:prstGeom prst="rect">
            <a:avLst/>
          </a:prstGeom>
        </p:spPr>
        <p:txBody>
          <a:bodyPr anchor="t" rtlCol="false" tIns="0" lIns="0" bIns="0" rIns="0">
            <a:spAutoFit/>
          </a:bodyPr>
          <a:lstStyle/>
          <a:p>
            <a:pPr algn="ctr">
              <a:lnSpc>
                <a:spcPts val="6034"/>
              </a:lnSpc>
            </a:pPr>
          </a:p>
          <a:p>
            <a:pPr marL="636906" indent="-318453" lvl="1">
              <a:lnSpc>
                <a:spcPts val="5015"/>
              </a:lnSpc>
              <a:buFont typeface="Arial"/>
              <a:buChar char="•"/>
            </a:pPr>
            <a:r>
              <a:rPr lang="en-US" sz="2950">
                <a:solidFill>
                  <a:srgbClr val="000000"/>
                </a:solidFill>
                <a:latin typeface="League Spartan"/>
              </a:rPr>
              <a:t>Economies of Scale</a:t>
            </a:r>
          </a:p>
          <a:p>
            <a:pPr marL="636906" indent="-318453" lvl="1">
              <a:lnSpc>
                <a:spcPts val="5015"/>
              </a:lnSpc>
              <a:buFont typeface="Arial"/>
              <a:buChar char="•"/>
            </a:pPr>
            <a:r>
              <a:rPr lang="en-US" sz="2950">
                <a:solidFill>
                  <a:srgbClr val="000000"/>
                </a:solidFill>
                <a:latin typeface="League Spartan"/>
              </a:rPr>
              <a:t>High Start-Up Costs</a:t>
            </a:r>
          </a:p>
          <a:p>
            <a:pPr marL="636906" indent="-318453" lvl="1">
              <a:lnSpc>
                <a:spcPts val="5015"/>
              </a:lnSpc>
              <a:buFont typeface="Arial"/>
              <a:buChar char="•"/>
            </a:pPr>
            <a:r>
              <a:rPr lang="en-US" sz="2950">
                <a:solidFill>
                  <a:srgbClr val="000000"/>
                </a:solidFill>
                <a:latin typeface="League Spartan"/>
              </a:rPr>
              <a:t>Ownership of Raw Materials</a:t>
            </a:r>
          </a:p>
          <a:p>
            <a:pPr>
              <a:lnSpc>
                <a:spcPts val="5015"/>
              </a:lnSpc>
            </a:pPr>
          </a:p>
        </p:txBody>
      </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0">
            <a:off x="14620685" y="5339897"/>
            <a:ext cx="3667316" cy="4114800"/>
          </a:xfrm>
          <a:prstGeom prst="rect">
            <a:avLst/>
          </a:prstGeom>
        </p:spPr>
      </p:pic>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9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88059" y="2260600"/>
            <a:ext cx="16911881" cy="3727450"/>
          </a:xfrm>
          <a:prstGeom prst="rect">
            <a:avLst/>
          </a:prstGeom>
        </p:spPr>
        <p:txBody>
          <a:bodyPr anchor="t" rtlCol="false" tIns="0" lIns="0" bIns="0" rIns="0">
            <a:spAutoFit/>
          </a:bodyPr>
          <a:lstStyle/>
          <a:p>
            <a:pPr>
              <a:lnSpc>
                <a:spcPts val="5015"/>
              </a:lnSpc>
            </a:pPr>
          </a:p>
          <a:p>
            <a:pPr algn="ctr">
              <a:lnSpc>
                <a:spcPts val="5015"/>
              </a:lnSpc>
            </a:pPr>
            <a:r>
              <a:rPr lang="en-US" sz="2950">
                <a:solidFill>
                  <a:srgbClr val="000000"/>
                </a:solidFill>
                <a:latin typeface="Telegraf Bold"/>
              </a:rPr>
              <a:t>Definition</a:t>
            </a:r>
          </a:p>
          <a:p>
            <a:pPr algn="ctr">
              <a:lnSpc>
                <a:spcPts val="5015"/>
              </a:lnSpc>
            </a:pPr>
            <a:r>
              <a:rPr lang="en-US" sz="2950">
                <a:solidFill>
                  <a:srgbClr val="C22124"/>
                </a:solidFill>
                <a:latin typeface="Telegraf Bold"/>
              </a:rPr>
              <a:t>the dependence of two or more people or things on each other.</a:t>
            </a:r>
          </a:p>
          <a:p>
            <a:pPr algn="ctr">
              <a:lnSpc>
                <a:spcPts val="5015"/>
              </a:lnSpc>
            </a:pPr>
          </a:p>
          <a:p>
            <a:pPr algn="ctr">
              <a:lnSpc>
                <a:spcPts val="5015"/>
              </a:lnSpc>
            </a:pPr>
            <a:r>
              <a:rPr lang="en-US" sz="2950">
                <a:solidFill>
                  <a:srgbClr val="000000"/>
                </a:solidFill>
                <a:latin typeface="Telegraf"/>
              </a:rPr>
              <a:t>In an oligopoly, each firm has a significant share of market power and can therefore influence the market. Therefore, each firm must monitor other firms closely. </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943064" y="6688469"/>
            <a:ext cx="4401873" cy="3598531"/>
          </a:xfrm>
          <a:prstGeom prst="rect">
            <a:avLst/>
          </a:prstGeom>
        </p:spPr>
      </p:pic>
      <p:grpSp>
        <p:nvGrpSpPr>
          <p:cNvPr name="Group 4" id="4"/>
          <p:cNvGrpSpPr/>
          <p:nvPr/>
        </p:nvGrpSpPr>
        <p:grpSpPr>
          <a:xfrm rot="0">
            <a:off x="969289" y="548681"/>
            <a:ext cx="16349422" cy="1608674"/>
            <a:chOff x="0" y="0"/>
            <a:chExt cx="21799229" cy="2144899"/>
          </a:xfrm>
        </p:grpSpPr>
        <p:sp>
          <p:nvSpPr>
            <p:cNvPr name="TextBox 5" id="5"/>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Interdependence </a:t>
              </a:r>
            </a:p>
          </p:txBody>
        </p:sp>
        <p:sp>
          <p:nvSpPr>
            <p:cNvPr name="TextBox 6" id="6"/>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9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1756571" y="6172200"/>
            <a:ext cx="6531429" cy="4114800"/>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0" y="5789107"/>
            <a:ext cx="5920576" cy="4114800"/>
          </a:xfrm>
          <a:prstGeom prst="rect">
            <a:avLst/>
          </a:prstGeom>
        </p:spPr>
      </p:pic>
      <p:sp>
        <p:nvSpPr>
          <p:cNvPr name="TextBox 4" id="4"/>
          <p:cNvSpPr txBox="true"/>
          <p:nvPr/>
        </p:nvSpPr>
        <p:spPr>
          <a:xfrm rot="0">
            <a:off x="688059" y="2260600"/>
            <a:ext cx="16911881" cy="3098800"/>
          </a:xfrm>
          <a:prstGeom prst="rect">
            <a:avLst/>
          </a:prstGeom>
        </p:spPr>
        <p:txBody>
          <a:bodyPr anchor="t" rtlCol="false" tIns="0" lIns="0" bIns="0" rIns="0">
            <a:spAutoFit/>
          </a:bodyPr>
          <a:lstStyle/>
          <a:p>
            <a:pPr>
              <a:lnSpc>
                <a:spcPts val="5015"/>
              </a:lnSpc>
            </a:pPr>
          </a:p>
          <a:p>
            <a:pPr algn="ctr">
              <a:lnSpc>
                <a:spcPts val="5015"/>
              </a:lnSpc>
            </a:pPr>
            <a:r>
              <a:rPr lang="en-US" sz="2950">
                <a:solidFill>
                  <a:srgbClr val="000000"/>
                </a:solidFill>
                <a:latin typeface="Telegraf"/>
              </a:rPr>
              <a:t>Oligopolies have an incentive to collude (work together to set prices).  If Oligopolies collude, they essentially become a monopoly. </a:t>
            </a:r>
          </a:p>
          <a:p>
            <a:pPr algn="ctr">
              <a:lnSpc>
                <a:spcPts val="5015"/>
              </a:lnSpc>
            </a:pPr>
          </a:p>
          <a:p>
            <a:pPr algn="ctr">
              <a:lnSpc>
                <a:spcPts val="5015"/>
              </a:lnSpc>
            </a:pPr>
            <a:r>
              <a:rPr lang="en-US" sz="2950">
                <a:solidFill>
                  <a:srgbClr val="000000"/>
                </a:solidFill>
                <a:latin typeface="Telegraf"/>
              </a:rPr>
              <a:t>Simultaneously, firms may also desire to compete with one another to gain higher market shares.</a:t>
            </a:r>
          </a:p>
        </p:txBody>
      </p:sp>
      <p:grpSp>
        <p:nvGrpSpPr>
          <p:cNvPr name="Group 5" id="5"/>
          <p:cNvGrpSpPr/>
          <p:nvPr/>
        </p:nvGrpSpPr>
        <p:grpSpPr>
          <a:xfrm rot="0">
            <a:off x="969289" y="548681"/>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Interdependence </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9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1756571" y="6172200"/>
            <a:ext cx="6531429" cy="4114800"/>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0" y="5789107"/>
            <a:ext cx="5920576" cy="4114800"/>
          </a:xfrm>
          <a:prstGeom prst="rect">
            <a:avLst/>
          </a:prstGeom>
        </p:spPr>
      </p:pic>
      <p:sp>
        <p:nvSpPr>
          <p:cNvPr name="TextBox 4" id="4"/>
          <p:cNvSpPr txBox="true"/>
          <p:nvPr/>
        </p:nvSpPr>
        <p:spPr>
          <a:xfrm rot="0">
            <a:off x="688059" y="2260600"/>
            <a:ext cx="16911881" cy="2470150"/>
          </a:xfrm>
          <a:prstGeom prst="rect">
            <a:avLst/>
          </a:prstGeom>
        </p:spPr>
        <p:txBody>
          <a:bodyPr anchor="t" rtlCol="false" tIns="0" lIns="0" bIns="0" rIns="0">
            <a:spAutoFit/>
          </a:bodyPr>
          <a:lstStyle/>
          <a:p>
            <a:pPr>
              <a:lnSpc>
                <a:spcPts val="5015"/>
              </a:lnSpc>
            </a:pPr>
          </a:p>
          <a:p>
            <a:pPr algn="ctr">
              <a:lnSpc>
                <a:spcPts val="5015"/>
              </a:lnSpc>
            </a:pPr>
            <a:r>
              <a:rPr lang="en-US" sz="2950">
                <a:solidFill>
                  <a:srgbClr val="000000"/>
                </a:solidFill>
                <a:latin typeface="Telegraf"/>
              </a:rPr>
              <a:t>Competing firms may try to always set the lowest prices, but this can trigger a price war, which would result in both firms losing profit.</a:t>
            </a:r>
          </a:p>
          <a:p>
            <a:pPr algn="ctr">
              <a:lnSpc>
                <a:spcPts val="5015"/>
              </a:lnSpc>
            </a:pPr>
          </a:p>
        </p:txBody>
      </p:sp>
      <p:grpSp>
        <p:nvGrpSpPr>
          <p:cNvPr name="Group 5" id="5"/>
          <p:cNvGrpSpPr/>
          <p:nvPr/>
        </p:nvGrpSpPr>
        <p:grpSpPr>
          <a:xfrm rot="0">
            <a:off x="969289" y="548681"/>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Interdependence </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8" id="8"/>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9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688059" y="1893831"/>
            <a:ext cx="16911881" cy="1841500"/>
          </a:xfrm>
          <a:prstGeom prst="rect">
            <a:avLst/>
          </a:prstGeom>
        </p:spPr>
        <p:txBody>
          <a:bodyPr anchor="t" rtlCol="false" tIns="0" lIns="0" bIns="0" rIns="0">
            <a:spAutoFit/>
          </a:bodyPr>
          <a:lstStyle/>
          <a:p>
            <a:pPr algn="ctr">
              <a:lnSpc>
                <a:spcPts val="5015"/>
              </a:lnSpc>
            </a:pPr>
            <a:r>
              <a:rPr lang="en-US" sz="2950">
                <a:solidFill>
                  <a:srgbClr val="000000"/>
                </a:solidFill>
                <a:latin typeface="Sanchez"/>
              </a:rPr>
              <a:t>Use a Concentration Ratio</a:t>
            </a:r>
          </a:p>
          <a:p>
            <a:pPr algn="ctr">
              <a:lnSpc>
                <a:spcPts val="5015"/>
              </a:lnSpc>
            </a:pPr>
            <a:r>
              <a:rPr lang="en-US" sz="2950">
                <a:solidFill>
                  <a:srgbClr val="000000"/>
                </a:solidFill>
                <a:latin typeface="Sanchez"/>
              </a:rPr>
              <a:t>CR4 Ratio takes 4 of the largest firms and measures their combined market share concentration. </a:t>
            </a:r>
          </a:p>
        </p:txBody>
      </p:sp>
      <p:grpSp>
        <p:nvGrpSpPr>
          <p:cNvPr name="Group 3" id="3"/>
          <p:cNvGrpSpPr/>
          <p:nvPr/>
        </p:nvGrpSpPr>
        <p:grpSpPr>
          <a:xfrm rot="0">
            <a:off x="969289" y="448669"/>
            <a:ext cx="16349422" cy="1808699"/>
            <a:chOff x="0" y="0"/>
            <a:chExt cx="21799229" cy="2411599"/>
          </a:xfrm>
        </p:grpSpPr>
        <p:sp>
          <p:nvSpPr>
            <p:cNvPr name="TextBox 4" id="4"/>
            <p:cNvSpPr txBox="true"/>
            <p:nvPr/>
          </p:nvSpPr>
          <p:spPr>
            <a:xfrm rot="0">
              <a:off x="0" y="114300"/>
              <a:ext cx="21799229" cy="1612900"/>
            </a:xfrm>
            <a:prstGeom prst="rect">
              <a:avLst/>
            </a:prstGeom>
          </p:spPr>
          <p:txBody>
            <a:bodyPr anchor="t" rtlCol="false" tIns="0" lIns="0" bIns="0" rIns="0">
              <a:spAutoFit/>
            </a:bodyPr>
            <a:lstStyle/>
            <a:p>
              <a:pPr algn="ctr">
                <a:lnSpc>
                  <a:spcPts val="4559"/>
                </a:lnSpc>
              </a:pPr>
              <a:r>
                <a:rPr lang="en-US" sz="4800" spc="-240">
                  <a:solidFill>
                    <a:srgbClr val="000000"/>
                  </a:solidFill>
                  <a:latin typeface="League Spartan"/>
                </a:rPr>
                <a:t>How to tell if an industry is an Oligopoly, Monopoly, or Monopolistic Competition?</a:t>
              </a:r>
            </a:p>
          </p:txBody>
        </p:sp>
        <p:sp>
          <p:nvSpPr>
            <p:cNvPr name="TextBox 5" id="5"/>
            <p:cNvSpPr txBox="true"/>
            <p:nvPr/>
          </p:nvSpPr>
          <p:spPr>
            <a:xfrm rot="0">
              <a:off x="0" y="19239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AutoShape 7" id="7"/>
          <p:cNvSpPr/>
          <p:nvPr/>
        </p:nvSpPr>
        <p:spPr>
          <a:xfrm rot="0">
            <a:off x="1233507" y="6602466"/>
            <a:ext cx="15820985" cy="0"/>
          </a:xfrm>
          <a:prstGeom prst="line">
            <a:avLst/>
          </a:prstGeom>
          <a:ln cap="flat" w="47625">
            <a:solidFill>
              <a:srgbClr val="000000"/>
            </a:solidFill>
            <a:prstDash val="solid"/>
            <a:headEnd type="oval" len="lg" w="lg"/>
            <a:tailEnd type="oval" len="lg" w="lg"/>
          </a:ln>
        </p:spPr>
      </p:sp>
      <p:sp>
        <p:nvSpPr>
          <p:cNvPr name="TextBox 8" id="8"/>
          <p:cNvSpPr txBox="true"/>
          <p:nvPr/>
        </p:nvSpPr>
        <p:spPr>
          <a:xfrm rot="0">
            <a:off x="1028700" y="5899077"/>
            <a:ext cx="620316" cy="419100"/>
          </a:xfrm>
          <a:prstGeom prst="rect">
            <a:avLst/>
          </a:prstGeom>
        </p:spPr>
        <p:txBody>
          <a:bodyPr anchor="t" rtlCol="false" tIns="0" lIns="0" bIns="0" rIns="0">
            <a:spAutoFit/>
          </a:bodyPr>
          <a:lstStyle/>
          <a:p>
            <a:pPr algn="ctr">
              <a:lnSpc>
                <a:spcPts val="3569"/>
              </a:lnSpc>
            </a:pPr>
            <a:r>
              <a:rPr lang="en-US" sz="2100">
                <a:solidFill>
                  <a:srgbClr val="000000"/>
                </a:solidFill>
                <a:latin typeface="League Spartan Bold"/>
              </a:rPr>
              <a:t>0%</a:t>
            </a:r>
          </a:p>
        </p:txBody>
      </p:sp>
      <p:sp>
        <p:nvSpPr>
          <p:cNvPr name="TextBox 9" id="9"/>
          <p:cNvSpPr txBox="true"/>
          <p:nvPr/>
        </p:nvSpPr>
        <p:spPr>
          <a:xfrm rot="0">
            <a:off x="8833842" y="5899077"/>
            <a:ext cx="722066" cy="419100"/>
          </a:xfrm>
          <a:prstGeom prst="rect">
            <a:avLst/>
          </a:prstGeom>
        </p:spPr>
        <p:txBody>
          <a:bodyPr anchor="t" rtlCol="false" tIns="0" lIns="0" bIns="0" rIns="0">
            <a:spAutoFit/>
          </a:bodyPr>
          <a:lstStyle/>
          <a:p>
            <a:pPr algn="ctr">
              <a:lnSpc>
                <a:spcPts val="3569"/>
              </a:lnSpc>
            </a:pPr>
            <a:r>
              <a:rPr lang="en-US" sz="2100">
                <a:solidFill>
                  <a:srgbClr val="000000"/>
                </a:solidFill>
                <a:latin typeface="League Spartan Bold"/>
              </a:rPr>
              <a:t>50%</a:t>
            </a:r>
          </a:p>
        </p:txBody>
      </p:sp>
      <p:sp>
        <p:nvSpPr>
          <p:cNvPr name="TextBox 10" id="10"/>
          <p:cNvSpPr txBox="true"/>
          <p:nvPr/>
        </p:nvSpPr>
        <p:spPr>
          <a:xfrm rot="0">
            <a:off x="13114698" y="5899077"/>
            <a:ext cx="722066" cy="419100"/>
          </a:xfrm>
          <a:prstGeom prst="rect">
            <a:avLst/>
          </a:prstGeom>
        </p:spPr>
        <p:txBody>
          <a:bodyPr anchor="t" rtlCol="false" tIns="0" lIns="0" bIns="0" rIns="0">
            <a:spAutoFit/>
          </a:bodyPr>
          <a:lstStyle/>
          <a:p>
            <a:pPr algn="ctr">
              <a:lnSpc>
                <a:spcPts val="3569"/>
              </a:lnSpc>
            </a:pPr>
            <a:r>
              <a:rPr lang="en-US" sz="2100">
                <a:solidFill>
                  <a:srgbClr val="000000"/>
                </a:solidFill>
                <a:latin typeface="League Spartan Bold"/>
              </a:rPr>
              <a:t>80%</a:t>
            </a:r>
          </a:p>
        </p:txBody>
      </p:sp>
      <p:sp>
        <p:nvSpPr>
          <p:cNvPr name="TextBox 11" id="11"/>
          <p:cNvSpPr txBox="true"/>
          <p:nvPr/>
        </p:nvSpPr>
        <p:spPr>
          <a:xfrm rot="0">
            <a:off x="16537234" y="5899077"/>
            <a:ext cx="781477" cy="419100"/>
          </a:xfrm>
          <a:prstGeom prst="rect">
            <a:avLst/>
          </a:prstGeom>
        </p:spPr>
        <p:txBody>
          <a:bodyPr anchor="t" rtlCol="false" tIns="0" lIns="0" bIns="0" rIns="0">
            <a:spAutoFit/>
          </a:bodyPr>
          <a:lstStyle/>
          <a:p>
            <a:pPr algn="ctr">
              <a:lnSpc>
                <a:spcPts val="3569"/>
              </a:lnSpc>
            </a:pPr>
            <a:r>
              <a:rPr lang="en-US" sz="2100">
                <a:solidFill>
                  <a:srgbClr val="000000"/>
                </a:solidFill>
                <a:latin typeface="League Spartan Bold"/>
              </a:rPr>
              <a:t>100%</a:t>
            </a:r>
          </a:p>
        </p:txBody>
      </p:sp>
      <p:sp>
        <p:nvSpPr>
          <p:cNvPr name="AutoShape 12" id="12"/>
          <p:cNvSpPr/>
          <p:nvPr/>
        </p:nvSpPr>
        <p:spPr>
          <a:xfrm rot="0">
            <a:off x="1338858" y="8881669"/>
            <a:ext cx="15589115" cy="0"/>
          </a:xfrm>
          <a:prstGeom prst="line">
            <a:avLst/>
          </a:prstGeom>
          <a:ln cap="flat" w="47625">
            <a:solidFill>
              <a:srgbClr val="000000"/>
            </a:solidFill>
            <a:prstDash val="solid"/>
            <a:headEnd type="none" len="sm" w="sm"/>
            <a:tailEnd type="triangle" len="med" w="lg"/>
          </a:ln>
        </p:spPr>
      </p:sp>
      <p:sp>
        <p:nvSpPr>
          <p:cNvPr name="TextBox 13" id="13"/>
          <p:cNvSpPr txBox="true"/>
          <p:nvPr/>
        </p:nvSpPr>
        <p:spPr>
          <a:xfrm rot="0">
            <a:off x="473982" y="7860030"/>
            <a:ext cx="2350068" cy="866775"/>
          </a:xfrm>
          <a:prstGeom prst="rect">
            <a:avLst/>
          </a:prstGeom>
        </p:spPr>
        <p:txBody>
          <a:bodyPr anchor="t" rtlCol="false" tIns="0" lIns="0" bIns="0" rIns="0">
            <a:spAutoFit/>
          </a:bodyPr>
          <a:lstStyle/>
          <a:p>
            <a:pPr algn="ctr">
              <a:lnSpc>
                <a:spcPts val="3569"/>
              </a:lnSpc>
            </a:pPr>
            <a:r>
              <a:rPr lang="en-US" sz="2100">
                <a:solidFill>
                  <a:srgbClr val="000000"/>
                </a:solidFill>
                <a:latin typeface="League Spartan Bold"/>
              </a:rPr>
              <a:t>Perfect Competition</a:t>
            </a:r>
          </a:p>
        </p:txBody>
      </p:sp>
      <p:sp>
        <p:nvSpPr>
          <p:cNvPr name="TextBox 14" id="14"/>
          <p:cNvSpPr txBox="true"/>
          <p:nvPr/>
        </p:nvSpPr>
        <p:spPr>
          <a:xfrm rot="0">
            <a:off x="7968966" y="5038725"/>
            <a:ext cx="2350068" cy="419100"/>
          </a:xfrm>
          <a:prstGeom prst="rect">
            <a:avLst/>
          </a:prstGeom>
        </p:spPr>
        <p:txBody>
          <a:bodyPr anchor="t" rtlCol="false" tIns="0" lIns="0" bIns="0" rIns="0">
            <a:spAutoFit/>
          </a:bodyPr>
          <a:lstStyle/>
          <a:p>
            <a:pPr algn="ctr">
              <a:lnSpc>
                <a:spcPts val="3569"/>
              </a:lnSpc>
            </a:pPr>
            <a:r>
              <a:rPr lang="en-US" sz="2100">
                <a:solidFill>
                  <a:srgbClr val="000000"/>
                </a:solidFill>
                <a:latin typeface="League Spartan Bold"/>
              </a:rPr>
              <a:t>Market Share</a:t>
            </a:r>
          </a:p>
        </p:txBody>
      </p:sp>
      <p:sp>
        <p:nvSpPr>
          <p:cNvPr name="TextBox 15" id="15"/>
          <p:cNvSpPr txBox="true"/>
          <p:nvPr/>
        </p:nvSpPr>
        <p:spPr>
          <a:xfrm rot="0">
            <a:off x="3778674" y="5908602"/>
            <a:ext cx="2350068" cy="336550"/>
          </a:xfrm>
          <a:prstGeom prst="rect">
            <a:avLst/>
          </a:prstGeom>
        </p:spPr>
        <p:txBody>
          <a:bodyPr anchor="t" rtlCol="false" tIns="0" lIns="0" bIns="0" rIns="0">
            <a:spAutoFit/>
          </a:bodyPr>
          <a:lstStyle/>
          <a:p>
            <a:pPr algn="ctr">
              <a:lnSpc>
                <a:spcPts val="2719"/>
              </a:lnSpc>
            </a:pPr>
            <a:r>
              <a:rPr lang="en-US" sz="1599">
                <a:solidFill>
                  <a:srgbClr val="000000"/>
                </a:solidFill>
                <a:latin typeface="Telegraf"/>
              </a:rPr>
              <a:t>Low Concentration</a:t>
            </a:r>
          </a:p>
        </p:txBody>
      </p:sp>
      <p:sp>
        <p:nvSpPr>
          <p:cNvPr name="TextBox 16" id="16"/>
          <p:cNvSpPr txBox="true"/>
          <p:nvPr/>
        </p:nvSpPr>
        <p:spPr>
          <a:xfrm rot="0">
            <a:off x="10319034" y="5908602"/>
            <a:ext cx="2350068" cy="336550"/>
          </a:xfrm>
          <a:prstGeom prst="rect">
            <a:avLst/>
          </a:prstGeom>
        </p:spPr>
        <p:txBody>
          <a:bodyPr anchor="t" rtlCol="false" tIns="0" lIns="0" bIns="0" rIns="0">
            <a:spAutoFit/>
          </a:bodyPr>
          <a:lstStyle/>
          <a:p>
            <a:pPr algn="ctr">
              <a:lnSpc>
                <a:spcPts val="2719"/>
              </a:lnSpc>
            </a:pPr>
            <a:r>
              <a:rPr lang="en-US" sz="1599">
                <a:solidFill>
                  <a:srgbClr val="000000"/>
                </a:solidFill>
                <a:latin typeface="Telegraf"/>
              </a:rPr>
              <a:t>Medium  Concentration</a:t>
            </a:r>
          </a:p>
        </p:txBody>
      </p:sp>
      <p:sp>
        <p:nvSpPr>
          <p:cNvPr name="TextBox 17" id="17"/>
          <p:cNvSpPr txBox="true"/>
          <p:nvPr/>
        </p:nvSpPr>
        <p:spPr>
          <a:xfrm rot="0">
            <a:off x="14030089" y="5908602"/>
            <a:ext cx="2350068" cy="336550"/>
          </a:xfrm>
          <a:prstGeom prst="rect">
            <a:avLst/>
          </a:prstGeom>
        </p:spPr>
        <p:txBody>
          <a:bodyPr anchor="t" rtlCol="false" tIns="0" lIns="0" bIns="0" rIns="0">
            <a:spAutoFit/>
          </a:bodyPr>
          <a:lstStyle/>
          <a:p>
            <a:pPr algn="ctr">
              <a:lnSpc>
                <a:spcPts val="2719"/>
              </a:lnSpc>
            </a:pPr>
            <a:r>
              <a:rPr lang="en-US" sz="1599">
                <a:solidFill>
                  <a:srgbClr val="000000"/>
                </a:solidFill>
                <a:latin typeface="Telegraf"/>
              </a:rPr>
              <a:t>High  Concentration</a:t>
            </a:r>
          </a:p>
        </p:txBody>
      </p:sp>
      <p:sp>
        <p:nvSpPr>
          <p:cNvPr name="TextBox 18" id="18"/>
          <p:cNvSpPr txBox="true"/>
          <p:nvPr/>
        </p:nvSpPr>
        <p:spPr>
          <a:xfrm rot="0">
            <a:off x="4164687" y="7860030"/>
            <a:ext cx="2350068" cy="866775"/>
          </a:xfrm>
          <a:prstGeom prst="rect">
            <a:avLst/>
          </a:prstGeom>
        </p:spPr>
        <p:txBody>
          <a:bodyPr anchor="t" rtlCol="false" tIns="0" lIns="0" bIns="0" rIns="0">
            <a:spAutoFit/>
          </a:bodyPr>
          <a:lstStyle/>
          <a:p>
            <a:pPr algn="ctr">
              <a:lnSpc>
                <a:spcPts val="3569"/>
              </a:lnSpc>
            </a:pPr>
            <a:r>
              <a:rPr lang="en-US" sz="2100">
                <a:solidFill>
                  <a:srgbClr val="000000"/>
                </a:solidFill>
                <a:latin typeface="League Spartan Bold"/>
              </a:rPr>
              <a:t>Monopolistic  Competition</a:t>
            </a:r>
          </a:p>
        </p:txBody>
      </p:sp>
      <p:sp>
        <p:nvSpPr>
          <p:cNvPr name="TextBox 19" id="19"/>
          <p:cNvSpPr txBox="true"/>
          <p:nvPr/>
        </p:nvSpPr>
        <p:spPr>
          <a:xfrm rot="0">
            <a:off x="9194875" y="7955016"/>
            <a:ext cx="2350068" cy="419100"/>
          </a:xfrm>
          <a:prstGeom prst="rect">
            <a:avLst/>
          </a:prstGeom>
        </p:spPr>
        <p:txBody>
          <a:bodyPr anchor="t" rtlCol="false" tIns="0" lIns="0" bIns="0" rIns="0">
            <a:spAutoFit/>
          </a:bodyPr>
          <a:lstStyle/>
          <a:p>
            <a:pPr algn="ctr">
              <a:lnSpc>
                <a:spcPts val="3569"/>
              </a:lnSpc>
            </a:pPr>
            <a:r>
              <a:rPr lang="en-US" sz="2100">
                <a:solidFill>
                  <a:srgbClr val="000000"/>
                </a:solidFill>
                <a:latin typeface="League Spartan Bold"/>
              </a:rPr>
              <a:t>Oligopoly</a:t>
            </a:r>
          </a:p>
        </p:txBody>
      </p:sp>
      <p:sp>
        <p:nvSpPr>
          <p:cNvPr name="TextBox 20" id="20"/>
          <p:cNvSpPr txBox="true"/>
          <p:nvPr/>
        </p:nvSpPr>
        <p:spPr>
          <a:xfrm rot="0">
            <a:off x="13836764" y="7955016"/>
            <a:ext cx="2350068" cy="419100"/>
          </a:xfrm>
          <a:prstGeom prst="rect">
            <a:avLst/>
          </a:prstGeom>
        </p:spPr>
        <p:txBody>
          <a:bodyPr anchor="t" rtlCol="false" tIns="0" lIns="0" bIns="0" rIns="0">
            <a:spAutoFit/>
          </a:bodyPr>
          <a:lstStyle/>
          <a:p>
            <a:pPr algn="ctr">
              <a:lnSpc>
                <a:spcPts val="3569"/>
              </a:lnSpc>
            </a:pPr>
            <a:r>
              <a:rPr lang="en-US" sz="2100">
                <a:solidFill>
                  <a:srgbClr val="000000"/>
                </a:solidFill>
                <a:latin typeface="League Spartan Bold"/>
              </a:rPr>
              <a:t>Monopoly</a:t>
            </a:r>
          </a:p>
        </p:txBody>
      </p:sp>
    </p:spTree>
  </p:cSld>
  <p:clrMapOvr>
    <a:masterClrMapping/>
  </p:clrMapOvr>
</p:sld>
</file>

<file path=ppt/slides/slide9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587857" y="4937953"/>
            <a:ext cx="3112285" cy="4114800"/>
          </a:xfrm>
          <a:prstGeom prst="rect">
            <a:avLst/>
          </a:prstGeom>
        </p:spPr>
      </p:pic>
      <p:sp>
        <p:nvSpPr>
          <p:cNvPr name="TextBox 3" id="3"/>
          <p:cNvSpPr txBox="true"/>
          <p:nvPr/>
        </p:nvSpPr>
        <p:spPr>
          <a:xfrm rot="0">
            <a:off x="969289" y="3345860"/>
            <a:ext cx="16349422" cy="822325"/>
          </a:xfrm>
          <a:prstGeom prst="rect">
            <a:avLst/>
          </a:prstGeom>
        </p:spPr>
        <p:txBody>
          <a:bodyPr anchor="t" rtlCol="false" tIns="0" lIns="0" bIns="0" rIns="0">
            <a:spAutoFit/>
          </a:bodyPr>
          <a:lstStyle/>
          <a:p>
            <a:pPr algn="ctr">
              <a:lnSpc>
                <a:spcPts val="6079"/>
              </a:lnSpc>
            </a:pPr>
            <a:r>
              <a:rPr lang="en-US" sz="6399" spc="-319">
                <a:solidFill>
                  <a:srgbClr val="000000"/>
                </a:solidFill>
                <a:latin typeface="League Spartan"/>
              </a:rPr>
              <a:t>Game Theory</a:t>
            </a:r>
          </a:p>
        </p:txBody>
      </p:sp>
      <p:sp>
        <p:nvSpPr>
          <p:cNvPr name="TextBox 4" id="4"/>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9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486400" y="6020562"/>
            <a:ext cx="7315200" cy="4087368"/>
          </a:xfrm>
          <a:prstGeom prst="rect">
            <a:avLst/>
          </a:prstGeom>
        </p:spPr>
      </p:pic>
      <p:grpSp>
        <p:nvGrpSpPr>
          <p:cNvPr name="Group 3" id="3"/>
          <p:cNvGrpSpPr/>
          <p:nvPr/>
        </p:nvGrpSpPr>
        <p:grpSpPr>
          <a:xfrm rot="0">
            <a:off x="969289" y="548681"/>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Definition</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688059" y="2203450"/>
            <a:ext cx="16911881" cy="3470275"/>
          </a:xfrm>
          <a:prstGeom prst="rect">
            <a:avLst/>
          </a:prstGeom>
        </p:spPr>
        <p:txBody>
          <a:bodyPr anchor="t" rtlCol="false" tIns="0" lIns="0" bIns="0" rIns="0">
            <a:spAutoFit/>
          </a:bodyPr>
          <a:lstStyle/>
          <a:p>
            <a:pPr algn="ctr">
              <a:lnSpc>
                <a:spcPts val="5524"/>
              </a:lnSpc>
            </a:pPr>
            <a:r>
              <a:rPr lang="en-US" sz="3249">
                <a:solidFill>
                  <a:srgbClr val="000000"/>
                </a:solidFill>
                <a:latin typeface="Telegraf Bold"/>
              </a:rPr>
              <a:t>Game Theory</a:t>
            </a:r>
          </a:p>
          <a:p>
            <a:pPr algn="ctr">
              <a:lnSpc>
                <a:spcPts val="5524"/>
              </a:lnSpc>
            </a:pPr>
            <a:r>
              <a:rPr lang="en-US" sz="3249">
                <a:solidFill>
                  <a:srgbClr val="000000"/>
                </a:solidFill>
                <a:latin typeface="Telegraf"/>
              </a:rPr>
              <a:t>The study of how individuals behave in strategic situations.</a:t>
            </a:r>
          </a:p>
          <a:p>
            <a:pPr algn="ctr">
              <a:lnSpc>
                <a:spcPts val="5524"/>
              </a:lnSpc>
            </a:pPr>
          </a:p>
          <a:p>
            <a:pPr algn="ctr">
              <a:lnSpc>
                <a:spcPts val="5524"/>
              </a:lnSpc>
            </a:pPr>
            <a:r>
              <a:rPr lang="en-US" sz="3249">
                <a:solidFill>
                  <a:srgbClr val="000000"/>
                </a:solidFill>
                <a:latin typeface="Telegraf"/>
              </a:rPr>
              <a:t>When using game theory, you make decisions based on what your opponent will likely do.  (Interdependence)</a:t>
            </a:r>
          </a:p>
        </p:txBody>
      </p:sp>
      <p:sp>
        <p:nvSpPr>
          <p:cNvPr name="TextBox 7" id="7"/>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Tree>
  </p:cSld>
  <p:clrMapOvr>
    <a:masterClrMapping/>
  </p:clrMapOvr>
</p:sld>
</file>

<file path=ppt/slides/slide9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a:hlinkClick r:id="rId4" tooltip="https://www.youtube.com/watch?v=LJS7Igvk6ZM"/>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263638" y="2160755"/>
            <a:ext cx="7760725" cy="5461610"/>
          </a:xfrm>
          <a:prstGeom prst="rect">
            <a:avLst/>
          </a:prstGeom>
        </p:spPr>
      </p:pic>
      <p:sp>
        <p:nvSpPr>
          <p:cNvPr name="TextBox 3" id="3"/>
          <p:cNvSpPr txBox="true"/>
          <p:nvPr/>
        </p:nvSpPr>
        <p:spPr>
          <a:xfrm rot="0">
            <a:off x="723560" y="3873565"/>
            <a:ext cx="17078107" cy="373350"/>
          </a:xfrm>
          <a:prstGeom prst="rect">
            <a:avLst/>
          </a:prstGeom>
        </p:spPr>
        <p:txBody>
          <a:bodyPr anchor="t" rtlCol="false" tIns="0" lIns="0" bIns="0" rIns="0">
            <a:spAutoFit/>
          </a:bodyPr>
          <a:lstStyle/>
          <a:p>
            <a:pPr algn="l">
              <a:lnSpc>
                <a:spcPts val="3022"/>
              </a:lnSpc>
            </a:pPr>
          </a:p>
        </p:txBody>
      </p:sp>
      <p:sp>
        <p:nvSpPr>
          <p:cNvPr name="TextBox 4" id="4"/>
          <p:cNvSpPr txBox="true"/>
          <p:nvPr/>
        </p:nvSpPr>
        <p:spPr>
          <a:xfrm rot="0">
            <a:off x="6370399" y="8082667"/>
            <a:ext cx="5784428" cy="325755"/>
          </a:xfrm>
          <a:prstGeom prst="rect">
            <a:avLst/>
          </a:prstGeom>
        </p:spPr>
        <p:txBody>
          <a:bodyPr anchor="t" rtlCol="false" tIns="0" lIns="0" bIns="0" rIns="0">
            <a:spAutoFit/>
          </a:bodyPr>
          <a:lstStyle/>
          <a:p>
            <a:pPr algn="ctr">
              <a:lnSpc>
                <a:spcPts val="2520"/>
              </a:lnSpc>
            </a:pPr>
            <a:r>
              <a:rPr lang="en-US" sz="1800">
                <a:solidFill>
                  <a:srgbClr val="000000"/>
                </a:solidFill>
                <a:latin typeface="Arimo"/>
              </a:rPr>
              <a:t>John Nash Game Theory - A Beautiful Mind</a:t>
            </a:r>
          </a:p>
        </p:txBody>
      </p:sp>
    </p:spTree>
  </p:cSld>
  <p:clrMapOvr>
    <a:masterClrMapping/>
  </p:clrMapOvr>
</p:sld>
</file>

<file path=ppt/slides/slide9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647988" y="4976481"/>
            <a:ext cx="4992023" cy="4992023"/>
          </a:xfrm>
          <a:prstGeom prst="rect">
            <a:avLst/>
          </a:prstGeom>
        </p:spPr>
      </p:pic>
      <p:grpSp>
        <p:nvGrpSpPr>
          <p:cNvPr name="Group 3" id="3"/>
          <p:cNvGrpSpPr/>
          <p:nvPr/>
        </p:nvGrpSpPr>
        <p:grpSpPr>
          <a:xfrm rot="0">
            <a:off x="969289" y="548681"/>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Interdependence</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7" id="7"/>
          <p:cNvSpPr txBox="true"/>
          <p:nvPr/>
        </p:nvSpPr>
        <p:spPr>
          <a:xfrm rot="0">
            <a:off x="688059" y="1957330"/>
            <a:ext cx="16911881" cy="2774950"/>
          </a:xfrm>
          <a:prstGeom prst="rect">
            <a:avLst/>
          </a:prstGeom>
        </p:spPr>
        <p:txBody>
          <a:bodyPr anchor="t" rtlCol="false" tIns="0" lIns="0" bIns="0" rIns="0">
            <a:spAutoFit/>
          </a:bodyPr>
          <a:lstStyle/>
          <a:p>
            <a:pPr algn="ctr">
              <a:lnSpc>
                <a:spcPts val="5524"/>
              </a:lnSpc>
            </a:pPr>
            <a:r>
              <a:rPr lang="en-US" sz="3249">
                <a:solidFill>
                  <a:srgbClr val="000000"/>
                </a:solidFill>
                <a:latin typeface="Telegraf Bold"/>
              </a:rPr>
              <a:t>Because Oligopolies are interdependent, firms engage in interdependent strategic thinking. </a:t>
            </a:r>
          </a:p>
          <a:p>
            <a:pPr algn="ctr">
              <a:lnSpc>
                <a:spcPts val="5524"/>
              </a:lnSpc>
            </a:pPr>
          </a:p>
          <a:p>
            <a:pPr algn="ctr">
              <a:lnSpc>
                <a:spcPts val="5524"/>
              </a:lnSpc>
            </a:pPr>
            <a:r>
              <a:rPr lang="en-US" sz="3249">
                <a:solidFill>
                  <a:srgbClr val="000000"/>
                </a:solidFill>
                <a:latin typeface="Telegraf Bold"/>
              </a:rPr>
              <a:t>Do these firms have an incentive to Collude? Or Compete?</a:t>
            </a:r>
          </a:p>
        </p:txBody>
      </p:sp>
    </p:spTree>
  </p:cSld>
  <p:clrMapOvr>
    <a:masterClrMapping/>
  </p:clrMapOvr>
</p:sld>
</file>

<file path=ppt/slides/slide9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1444" y="5993130"/>
            <a:ext cx="4125113" cy="4114800"/>
          </a:xfrm>
          <a:prstGeom prst="rect">
            <a:avLst/>
          </a:prstGeom>
        </p:spPr>
      </p:pic>
      <p:grpSp>
        <p:nvGrpSpPr>
          <p:cNvPr name="Group 3" id="3"/>
          <p:cNvGrpSpPr/>
          <p:nvPr/>
        </p:nvGrpSpPr>
        <p:grpSpPr>
          <a:xfrm rot="0">
            <a:off x="969289" y="548681"/>
            <a:ext cx="16349422" cy="1608674"/>
            <a:chOff x="0" y="0"/>
            <a:chExt cx="21799229" cy="2144899"/>
          </a:xfrm>
        </p:grpSpPr>
        <p:sp>
          <p:nvSpPr>
            <p:cNvPr name="TextBox 4" id="4"/>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Collusion</a:t>
              </a:r>
            </a:p>
          </p:txBody>
        </p:sp>
        <p:sp>
          <p:nvSpPr>
            <p:cNvPr name="TextBox 5" id="5"/>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Bananomics</a:t>
            </a:r>
          </a:p>
        </p:txBody>
      </p:sp>
      <p:sp>
        <p:nvSpPr>
          <p:cNvPr name="TextBox 7" id="7"/>
          <p:cNvSpPr txBox="true"/>
          <p:nvPr/>
        </p:nvSpPr>
        <p:spPr>
          <a:xfrm rot="0">
            <a:off x="688059" y="1957330"/>
            <a:ext cx="16911881" cy="3470275"/>
          </a:xfrm>
          <a:prstGeom prst="rect">
            <a:avLst/>
          </a:prstGeom>
        </p:spPr>
        <p:txBody>
          <a:bodyPr anchor="t" rtlCol="false" tIns="0" lIns="0" bIns="0" rIns="0">
            <a:spAutoFit/>
          </a:bodyPr>
          <a:lstStyle/>
          <a:p>
            <a:pPr algn="ctr">
              <a:lnSpc>
                <a:spcPts val="5524"/>
              </a:lnSpc>
            </a:pPr>
            <a:r>
              <a:rPr lang="en-US" sz="3249">
                <a:solidFill>
                  <a:srgbClr val="000000"/>
                </a:solidFill>
                <a:latin typeface="Telegraf"/>
              </a:rPr>
              <a:t>When firms collude, they act as one large firm and are able to set prices high to make abnormal profits.</a:t>
            </a:r>
          </a:p>
          <a:p>
            <a:pPr algn="ctr">
              <a:lnSpc>
                <a:spcPts val="5524"/>
              </a:lnSpc>
            </a:pPr>
          </a:p>
          <a:p>
            <a:pPr algn="ctr">
              <a:lnSpc>
                <a:spcPts val="5524"/>
              </a:lnSpc>
            </a:pPr>
            <a:r>
              <a:rPr lang="en-US" sz="3249">
                <a:solidFill>
                  <a:srgbClr val="000000"/>
                </a:solidFill>
                <a:latin typeface="Telegraf"/>
              </a:rPr>
              <a:t>A colluding oligopoly (Cartel) essentially behaves like a monopoly. Colluding between firms is typically illegal.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DAE_pWlVu6M</dc:identifier>
  <dcterms:modified xsi:type="dcterms:W3CDTF">2011-08-01T06:04:30Z</dcterms:modified>
  <cp:revision>1</cp:revision>
  <dc:title>2.11 Market Failure - Market Power</dc:title>
</cp:coreProperties>
</file>